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4" r:id="rId7"/>
    <p:sldId id="261" r:id="rId8"/>
    <p:sldId id="265" r:id="rId9"/>
    <p:sldId id="266" r:id="rId10"/>
    <p:sldId id="267" r:id="rId11"/>
    <p:sldId id="262" r:id="rId12"/>
    <p:sldId id="263" r:id="rId13"/>
    <p:sldId id="269" r:id="rId14"/>
  </p:sldIdLst>
  <p:sldSz cx="14630400" cy="8229600"/>
  <p:notesSz cx="8229600" cy="14630400"/>
  <p:embeddedFontLst>
    <p:embeddedFont>
      <p:font typeface="Inter" panose="020B0604020202020204" charset="0"/>
      <p:regular r:id="rId16"/>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487" autoAdjust="0"/>
  </p:normalViewPr>
  <p:slideViewPr>
    <p:cSldViewPr snapToGrid="0" snapToObjects="1">
      <p:cViewPr>
        <p:scale>
          <a:sx n="75" d="100"/>
          <a:sy n="75" d="100"/>
        </p:scale>
        <p:origin x="133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49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Ziel des Projekts war die Automatisierung des gesamten </a:t>
            </a:r>
            <a:r>
              <a:rPr lang="de-DE" dirty="0" err="1"/>
              <a:t>Deployment</a:t>
            </a:r>
            <a:r>
              <a:rPr lang="de-DE" dirty="0"/>
              <a:t>-Prozesses einer Anwendung durch Infrastructure </a:t>
            </a:r>
            <a:r>
              <a:rPr lang="de-DE" dirty="0" err="1"/>
              <a:t>as</a:t>
            </a:r>
            <a:r>
              <a:rPr lang="de-DE" dirty="0"/>
              <a:t> Code, </a:t>
            </a:r>
            <a:r>
              <a:rPr lang="de-DE" dirty="0" err="1"/>
              <a:t>Git</a:t>
            </a:r>
            <a:r>
              <a:rPr lang="de-DE" dirty="0"/>
              <a:t>-Kollaboration und CI/CD-</a:t>
            </a:r>
            <a:r>
              <a:rPr lang="de-DE" dirty="0" err="1"/>
              <a:t>Piplines</a:t>
            </a:r>
            <a:r>
              <a:rPr lang="de-DE" dirty="0"/>
              <a:t>, um Fehlerquellen durch manuelle Serverkonfigurationen konsequent auszuschließen.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03EE8-92C1-7F55-5611-A7B7A2362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FABA5-48E3-CF1C-890E-72C7D06EE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760FBF-86F9-065F-14D9-D57DCEFA72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GitHub ist die weltweit führende Plattform für </a:t>
            </a:r>
            <a:r>
              <a:rPr lang="de-DE" dirty="0" err="1"/>
              <a:t>Git</a:t>
            </a:r>
            <a:r>
              <a:rPr lang="de-DE" dirty="0"/>
              <a:t>-basierte Versionskontrolle und </a:t>
            </a:r>
            <a:r>
              <a:rPr lang="de-DE" dirty="0" err="1"/>
              <a:t>Collaboration</a:t>
            </a:r>
            <a:r>
              <a:rPr lang="de-DE" dirty="0"/>
              <a:t>. Es bietet weit mehr als nur Code-Hosting: Pull </a:t>
            </a:r>
            <a:r>
              <a:rPr lang="de-DE" dirty="0" err="1"/>
              <a:t>Requests</a:t>
            </a:r>
            <a:r>
              <a:rPr lang="de-DE" dirty="0"/>
              <a:t> für Code Reviews, </a:t>
            </a:r>
            <a:r>
              <a:rPr lang="de-DE" dirty="0" err="1"/>
              <a:t>Issues</a:t>
            </a:r>
            <a:r>
              <a:rPr lang="de-DE" dirty="0"/>
              <a:t> für Tracking, GitHub Actions für CI/CD, Packages für Artefakt-Management und Projects für Projektmanagement. GitHub wird zum zentralen Hub, wo Code, Dokumentation und Automatisierung zusammenkommen.</a:t>
            </a:r>
            <a:endParaRPr lang="en-US" dirty="0"/>
          </a:p>
        </p:txBody>
      </p:sp>
      <p:sp>
        <p:nvSpPr>
          <p:cNvPr id="4" name="Slide Number Placeholder 3">
            <a:extLst>
              <a:ext uri="{FF2B5EF4-FFF2-40B4-BE49-F238E27FC236}">
                <a16:creationId xmlns:a16="http://schemas.microsoft.com/office/drawing/2014/main" id="{36964DC0-7644-44CE-9A37-49CFA69325A4}"/>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278931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Terraform</a:t>
            </a:r>
            <a:r>
              <a:rPr lang="de-DE" dirty="0"/>
              <a:t> fungiert in unserem Projekt als der 'Bauarbeiter', der das Fundament legt und die nackte Cloud-Infrastruktur – wie Server, Netzwerke und Firewalls – bei AWS vollständig automatisiert hochzieht. Die Rolle des 'Einrichters', die klassischerweise </a:t>
            </a:r>
            <a:r>
              <a:rPr lang="de-DE" b="1" dirty="0" err="1"/>
              <a:t>Ansible</a:t>
            </a:r>
            <a:r>
              <a:rPr lang="de-DE" dirty="0"/>
              <a:t> übernimmt, haben wir in diesem Projekt effizient durch </a:t>
            </a:r>
            <a:r>
              <a:rPr lang="de-DE" b="1" dirty="0"/>
              <a:t>Cloud-</a:t>
            </a:r>
            <a:r>
              <a:rPr lang="de-DE" b="1" dirty="0" err="1"/>
              <a:t>Init</a:t>
            </a:r>
            <a:r>
              <a:rPr lang="de-DE" b="1" dirty="0"/>
              <a:t>-Skripte</a:t>
            </a:r>
            <a:r>
              <a:rPr lang="de-DE" dirty="0"/>
              <a:t> gelöst, um Software und Konfigurationen direkt beim Systemstart ohne zusätzliche Komplexität zu installieren. </a:t>
            </a:r>
            <a:r>
              <a:rPr lang="de-DE" b="1" dirty="0"/>
              <a:t>GitHub</a:t>
            </a:r>
            <a:r>
              <a:rPr lang="de-DE" dirty="0"/>
              <a:t> dient dabei als unsere zentrale Steuerzentrale, die nicht nur den Code versioniert speichert, sondern über </a:t>
            </a:r>
            <a:r>
              <a:rPr lang="de-DE" b="1" dirty="0"/>
              <a:t>GitHub Actions</a:t>
            </a:r>
            <a:r>
              <a:rPr lang="de-DE" dirty="0"/>
              <a:t> die gesamte Orchestrierung der anderen Tools übernimmt. Durch die Verkettung dieser drei Komponenten erreichen wir einen Workflow, bei dem eine einzige Code-Änderung in der Zentrale ausreicht, um die Infrastruktur neu zu bauen und die Anwendung live zu schalten.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FC936-C0A5-8C11-A350-1D2666EA48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CB9C7-E964-E06B-D68E-5D3CB6340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1BDF7-6F8E-4F4B-8E47-887C675244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C011AC-A397-793B-FA4E-6A39FFD7DBF1}"/>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34318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Im</a:t>
            </a:r>
            <a:r>
              <a:rPr lang="de-DE" dirty="0"/>
              <a:t> Rahmen dieser Präsentation werde ich kurz über die verwendeten </a:t>
            </a:r>
            <a:r>
              <a:rPr lang="de-DE" b="1" dirty="0"/>
              <a:t>Technologien</a:t>
            </a:r>
            <a:r>
              <a:rPr lang="de-DE" dirty="0"/>
              <a:t> sprechen.</a:t>
            </a:r>
          </a:p>
          <a:p>
            <a:r>
              <a:rPr lang="de-DE" dirty="0"/>
              <a:t>Wir werden definieren, was Infrastructure </a:t>
            </a:r>
            <a:r>
              <a:rPr lang="de-DE" dirty="0" err="1"/>
              <a:t>as</a:t>
            </a:r>
            <a:r>
              <a:rPr lang="de-DE" dirty="0"/>
              <a:t> Code (</a:t>
            </a:r>
            <a:r>
              <a:rPr lang="de-DE" dirty="0" err="1"/>
              <a:t>IaC</a:t>
            </a:r>
            <a:r>
              <a:rPr lang="de-DE" dirty="0"/>
              <a:t>) ist.</a:t>
            </a:r>
          </a:p>
          <a:p>
            <a:r>
              <a:rPr lang="de-DE" dirty="0"/>
              <a:t>Danach </a:t>
            </a:r>
            <a:r>
              <a:rPr lang="de-DE" b="1" dirty="0"/>
              <a:t>sprechen wir</a:t>
            </a:r>
            <a:r>
              <a:rPr lang="de-DE" dirty="0"/>
              <a:t> über </a:t>
            </a:r>
            <a:r>
              <a:rPr lang="de-DE" dirty="0" err="1"/>
              <a:t>Git</a:t>
            </a:r>
            <a:r>
              <a:rPr lang="de-DE" dirty="0"/>
              <a:t>: Wir erläutern kurz, was </a:t>
            </a:r>
            <a:r>
              <a:rPr lang="de-DE" dirty="0" err="1"/>
              <a:t>Git</a:t>
            </a:r>
            <a:r>
              <a:rPr lang="de-DE" dirty="0"/>
              <a:t> ist und wie es die Zusammenarbeit </a:t>
            </a:r>
            <a:r>
              <a:rPr lang="de-DE" b="1" dirty="0"/>
              <a:t>erleichtert</a:t>
            </a:r>
            <a:r>
              <a:rPr lang="de-DE" dirty="0"/>
              <a:t>.</a:t>
            </a:r>
          </a:p>
          <a:p>
            <a:r>
              <a:rPr lang="de-DE" dirty="0"/>
              <a:t>Weiterhin werden wir die </a:t>
            </a:r>
            <a:r>
              <a:rPr lang="de-DE" b="1" dirty="0"/>
              <a:t>Begriffe</a:t>
            </a:r>
            <a:r>
              <a:rPr lang="de-DE" dirty="0"/>
              <a:t> Terraform, </a:t>
            </a:r>
            <a:r>
              <a:rPr lang="de-DE" dirty="0" err="1"/>
              <a:t>Ansible</a:t>
            </a:r>
            <a:r>
              <a:rPr lang="de-DE" dirty="0"/>
              <a:t> und GitHub klären und </a:t>
            </a:r>
            <a:r>
              <a:rPr lang="de-DE" b="1" dirty="0"/>
              <a:t>erläutern</a:t>
            </a:r>
            <a:r>
              <a:rPr lang="de-DE" dirty="0"/>
              <a:t>, wofür sie in </a:t>
            </a:r>
            <a:r>
              <a:rPr lang="de-DE" b="1" dirty="0"/>
              <a:t>meinem Projekt</a:t>
            </a:r>
            <a:r>
              <a:rPr lang="de-DE" dirty="0"/>
              <a:t> eingesetzt werden.</a:t>
            </a:r>
          </a:p>
          <a:p>
            <a:r>
              <a:rPr lang="de-DE" dirty="0"/>
              <a:t>Zum Schluss machen wir eine </a:t>
            </a:r>
            <a:r>
              <a:rPr lang="de-DE" b="1" dirty="0"/>
              <a:t>Live-Demo</a:t>
            </a:r>
            <a:r>
              <a:rPr lang="de-DE" dirty="0"/>
              <a:t> des gesamten </a:t>
            </a:r>
            <a:r>
              <a:rPr lang="de-DE" dirty="0" err="1"/>
              <a:t>Deployment</a:t>
            </a:r>
            <a:r>
              <a:rPr lang="de-DE" dirty="0"/>
              <a:t>-Prozesses.</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Infrastructure </a:t>
            </a:r>
            <a:r>
              <a:rPr lang="de-DE" dirty="0" err="1"/>
              <a:t>as</a:t>
            </a:r>
            <a:r>
              <a:rPr lang="de-DE" dirty="0"/>
              <a:t> Code (</a:t>
            </a:r>
            <a:r>
              <a:rPr lang="de-DE" dirty="0" err="1"/>
              <a:t>IaC</a:t>
            </a:r>
            <a:r>
              <a:rPr lang="de-DE" dirty="0"/>
              <a:t>) ist ein fundamentales Konzept der modernen </a:t>
            </a:r>
            <a:r>
              <a:rPr lang="de-DE" dirty="0" err="1"/>
              <a:t>DevOps</a:t>
            </a:r>
            <a:r>
              <a:rPr lang="de-DE" dirty="0"/>
              <a:t>-Kultur, das die Verwaltung und Bereitstellung von IT-Infrastruktur durch maschinenlesbare Definitionsdateien ermöglicht. Damit wird die manuelle Konfiguration vermeiden. Bei </a:t>
            </a:r>
            <a:r>
              <a:rPr lang="de-DE" dirty="0" err="1"/>
              <a:t>IaC</a:t>
            </a:r>
            <a:r>
              <a:rPr lang="de-DE" dirty="0"/>
              <a:t> wird Infrastruktur wie Software behandelt: Sie wird in Code geschrieben, versioniert, getestet und automatisiert bereitgestellt. Dieser Ansatz bringt die bewährten Praktiken der Softwareentwicklung – wie Versionskontrolle, Code Reviews und kontinuierliche Integration – in die Infrastrukturverwaltung. Statt Server manuell zu konfigurieren, beschreiben Entwickler und Operations-Teams die gewünschte Infrastruktur deklarativ in Konfigurationsdateien.</a:t>
            </a:r>
          </a:p>
          <a:p>
            <a:endParaRPr lang="de-DE"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Was sind dann die Vorteile von Infrastructure </a:t>
            </a:r>
            <a:r>
              <a:rPr lang="de-DE" dirty="0" err="1"/>
              <a:t>as</a:t>
            </a:r>
            <a:r>
              <a:rPr lang="de-DE" dirty="0"/>
              <a:t> Code?</a:t>
            </a:r>
            <a:br>
              <a:rPr lang="de-DE" dirty="0"/>
            </a:br>
            <a:br>
              <a:rPr lang="de-DE" dirty="0"/>
            </a:br>
            <a:r>
              <a:rPr lang="de-DE" dirty="0"/>
              <a:t>Der größte Vorteil von Infrastructure </a:t>
            </a:r>
            <a:r>
              <a:rPr lang="de-DE" dirty="0" err="1"/>
              <a:t>as</a:t>
            </a:r>
            <a:r>
              <a:rPr lang="de-DE" dirty="0"/>
              <a:t> Code liegt in der </a:t>
            </a:r>
            <a:r>
              <a:rPr lang="de-DE" b="1" dirty="0"/>
              <a:t>Automatisierung</a:t>
            </a:r>
            <a:r>
              <a:rPr lang="de-DE" dirty="0"/>
              <a:t>, die manuelle Eingriffe minimiert und unsere </a:t>
            </a:r>
            <a:r>
              <a:rPr lang="de-DE" dirty="0" err="1"/>
              <a:t>Deployments</a:t>
            </a:r>
            <a:r>
              <a:rPr lang="de-DE" dirty="0"/>
              <a:t> massiv beschleunigt. Dabei verfolgen wir einen </a:t>
            </a:r>
            <a:r>
              <a:rPr lang="de-DE" b="1" dirty="0"/>
              <a:t>deklarativen Ansatz</a:t>
            </a:r>
            <a:r>
              <a:rPr lang="de-DE" dirty="0"/>
              <a:t>, bei dem wir nur den gewünschten Endzustand definieren, statt uns um die einzelnen Installationsschritte zu kümmern ("Wir sagen Terraform: 'Wir wollen einen Server', nicht 'Bitte erstelle CPU, dann RAM, dann Festplatte'. Das 'Wie' ist uns egal, nur das Ergebnis zählt."). Da unsere Infrastruktur nun Code ist, profitieren wir von der </a:t>
            </a:r>
            <a:r>
              <a:rPr lang="de-DE" b="1" dirty="0"/>
              <a:t>Versionskontrolle</a:t>
            </a:r>
            <a:r>
              <a:rPr lang="de-DE" dirty="0"/>
              <a:t>, wodurch jede Änderung dokumentiert, nachvollziehbar und bei Fehlern einfach rückgängig zu machen ist. Schließlich garantiert uns die </a:t>
            </a:r>
            <a:r>
              <a:rPr lang="de-DE" b="1" dirty="0"/>
              <a:t>Idempotenz</a:t>
            </a:r>
            <a:r>
              <a:rPr lang="de-DE" dirty="0"/>
              <a:t>, dass wir den Code beliebig oft ausführen können und immer exakt das gleiche, stabile Ergebnis erhalten.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Kommen</a:t>
            </a:r>
            <a:r>
              <a:rPr lang="en-US" dirty="0"/>
              <a:t> </a:t>
            </a:r>
            <a:r>
              <a:rPr lang="en-US" dirty="0" err="1"/>
              <a:t>wir</a:t>
            </a:r>
            <a:r>
              <a:rPr lang="en-US" dirty="0"/>
              <a:t> </a:t>
            </a:r>
            <a:r>
              <a:rPr lang="en-US" dirty="0" err="1"/>
              <a:t>jz</a:t>
            </a:r>
            <a:r>
              <a:rPr lang="en-US" dirty="0"/>
              <a:t> </a:t>
            </a:r>
            <a:r>
              <a:rPr lang="en-US" dirty="0" err="1"/>
              <a:t>zu</a:t>
            </a:r>
            <a:r>
              <a:rPr lang="en-US" dirty="0"/>
              <a:t> dem </a:t>
            </a:r>
            <a:r>
              <a:rPr lang="en-US" dirty="0" err="1"/>
              <a:t>nächsten</a:t>
            </a:r>
            <a:r>
              <a:rPr lang="en-US" dirty="0"/>
              <a:t> </a:t>
            </a:r>
            <a:r>
              <a:rPr lang="en-US" dirty="0" err="1"/>
              <a:t>Punkt</a:t>
            </a:r>
            <a:r>
              <a:rPr lang="en-US" dirty="0"/>
              <a:t>: </a:t>
            </a:r>
            <a:r>
              <a:rPr lang="en-US" sz="1200" b="1" dirty="0">
                <a:solidFill>
                  <a:srgbClr val="000000"/>
                </a:solidFill>
                <a:latin typeface="Inter Bold" pitchFamily="34" charset="0"/>
                <a:ea typeface="Inter Bold" pitchFamily="34" charset="-122"/>
                <a:cs typeface="Inter Bold" pitchFamily="34" charset="-120"/>
              </a:rPr>
              <a:t>Wie </a:t>
            </a:r>
            <a:r>
              <a:rPr lang="en-US" sz="1200" b="1" dirty="0" err="1">
                <a:solidFill>
                  <a:srgbClr val="000000"/>
                </a:solidFill>
                <a:latin typeface="Inter Bold" pitchFamily="34" charset="0"/>
                <a:ea typeface="Inter Bold" pitchFamily="34" charset="-122"/>
                <a:cs typeface="Inter Bold" pitchFamily="34" charset="-120"/>
              </a:rPr>
              <a:t>vereinfacht</a:t>
            </a:r>
            <a:r>
              <a:rPr lang="en-US" sz="1200" b="1" dirty="0">
                <a:solidFill>
                  <a:srgbClr val="000000"/>
                </a:solidFill>
                <a:latin typeface="Inter Bold" pitchFamily="34" charset="0"/>
                <a:ea typeface="Inter Bold" pitchFamily="34" charset="-122"/>
                <a:cs typeface="Inter Bold" pitchFamily="34" charset="-120"/>
              </a:rPr>
              <a:t> Git die Zusammenarbeit?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Inter Bold" pitchFamily="34" charset="0"/>
              <a:ea typeface="Inter Bold" pitchFamily="34" charset="-122"/>
              <a:cs typeface="Inter Bold"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Inter Bold" pitchFamily="34" charset="0"/>
              <a:ea typeface="Inter Bold"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72525"/>
                </a:solidFill>
                <a:latin typeface="Inter" pitchFamily="34" charset="0"/>
                <a:ea typeface="Inter" pitchFamily="34" charset="-122"/>
                <a:cs typeface="Inter" pitchFamily="34" charset="-120"/>
              </a:rPr>
              <a:t>Erst mal Git </a:t>
            </a:r>
            <a:r>
              <a:rPr lang="en-US" sz="1200" dirty="0" err="1">
                <a:solidFill>
                  <a:srgbClr val="272525"/>
                </a:solidFill>
                <a:latin typeface="Inter" pitchFamily="34" charset="0"/>
                <a:ea typeface="Inter" pitchFamily="34" charset="-122"/>
                <a:cs typeface="Inter" pitchFamily="34" charset="-120"/>
              </a:rPr>
              <a:t>ist</a:t>
            </a:r>
            <a:r>
              <a:rPr lang="en-US" sz="1200" dirty="0">
                <a:solidFill>
                  <a:srgbClr val="272525"/>
                </a:solidFill>
                <a:latin typeface="Inter" pitchFamily="34" charset="0"/>
                <a:ea typeface="Inter" pitchFamily="34" charset="-122"/>
                <a:cs typeface="Inter" pitchFamily="34" charset="-120"/>
              </a:rPr>
              <a:t> </a:t>
            </a:r>
            <a:r>
              <a:rPr lang="en-US" sz="1200" dirty="0" err="1">
                <a:solidFill>
                  <a:srgbClr val="272525"/>
                </a:solidFill>
                <a:latin typeface="Inter" pitchFamily="34" charset="0"/>
                <a:ea typeface="Inter" pitchFamily="34" charset="-122"/>
                <a:cs typeface="Inter" pitchFamily="34" charset="-120"/>
              </a:rPr>
              <a:t>ein</a:t>
            </a:r>
            <a:r>
              <a:rPr lang="en-US" sz="1200" dirty="0">
                <a:solidFill>
                  <a:srgbClr val="272525"/>
                </a:solidFill>
                <a:latin typeface="Inter" pitchFamily="34" charset="0"/>
                <a:ea typeface="Inter" pitchFamily="34" charset="-122"/>
                <a:cs typeface="Inter" pitchFamily="34" charset="-120"/>
              </a:rPr>
              <a:t> </a:t>
            </a:r>
            <a:r>
              <a:rPr lang="en-US" sz="1200" dirty="0" err="1">
                <a:solidFill>
                  <a:srgbClr val="272525"/>
                </a:solidFill>
                <a:latin typeface="Inter" pitchFamily="34" charset="0"/>
                <a:ea typeface="Inter" pitchFamily="34" charset="-122"/>
                <a:cs typeface="Inter" pitchFamily="34" charset="-120"/>
              </a:rPr>
              <a:t>Versionskontrollsystem</a:t>
            </a:r>
            <a:r>
              <a:rPr lang="en-US" sz="1200" dirty="0">
                <a:solidFill>
                  <a:srgbClr val="272525"/>
                </a:solidFill>
                <a:latin typeface="Inter" pitchFamily="34" charset="0"/>
                <a:ea typeface="Inter" pitchFamily="34" charset="-122"/>
                <a:cs typeface="Inter" pitchFamily="34" charset="-120"/>
              </a:rPr>
              <a:t>, das </a:t>
            </a:r>
            <a:r>
              <a:rPr lang="en-US" sz="1200" dirty="0" err="1">
                <a:solidFill>
                  <a:srgbClr val="272525"/>
                </a:solidFill>
                <a:latin typeface="Inter" pitchFamily="34" charset="0"/>
                <a:ea typeface="Inter" pitchFamily="34" charset="-122"/>
                <a:cs typeface="Inter" pitchFamily="34" charset="-120"/>
              </a:rPr>
              <a:t>Änderungen</a:t>
            </a:r>
            <a:r>
              <a:rPr lang="en-US" sz="1200" dirty="0">
                <a:solidFill>
                  <a:srgbClr val="272525"/>
                </a:solidFill>
                <a:latin typeface="Inter" pitchFamily="34" charset="0"/>
                <a:ea typeface="Inter" pitchFamily="34" charset="-122"/>
                <a:cs typeface="Inter" pitchFamily="34" charset="-120"/>
              </a:rPr>
              <a:t> </a:t>
            </a:r>
            <a:r>
              <a:rPr lang="en-US" sz="1200" dirty="0" err="1">
                <a:solidFill>
                  <a:srgbClr val="272525"/>
                </a:solidFill>
                <a:latin typeface="Inter" pitchFamily="34" charset="0"/>
                <a:ea typeface="Inter" pitchFamily="34" charset="-122"/>
                <a:cs typeface="Inter" pitchFamily="34" charset="-120"/>
              </a:rPr>
              <a:t>verwaltet</a:t>
            </a:r>
            <a:r>
              <a:rPr lang="en-US" sz="1200" dirty="0">
                <a:solidFill>
                  <a:srgbClr val="272525"/>
                </a:solidFill>
                <a:latin typeface="Inter" pitchFamily="34" charset="0"/>
                <a:ea typeface="Inter" pitchFamily="34" charset="-122"/>
                <a:cs typeface="Inter" pitchFamily="34" charset="-120"/>
              </a:rPr>
              <a:t> und Zusammenarbeit </a:t>
            </a:r>
            <a:r>
              <a:rPr lang="en-US" sz="1200" dirty="0" err="1">
                <a:solidFill>
                  <a:srgbClr val="272525"/>
                </a:solidFill>
                <a:latin typeface="Inter" pitchFamily="34" charset="0"/>
                <a:ea typeface="Inter" pitchFamily="34" charset="-122"/>
                <a:cs typeface="Inter" pitchFamily="34" charset="-120"/>
              </a:rPr>
              <a:t>ermöglicht</a:t>
            </a:r>
            <a:r>
              <a:rPr lang="en-US" sz="1200" dirty="0">
                <a:solidFill>
                  <a:srgbClr val="272525"/>
                </a:solidFill>
                <a:latin typeface="Inter" pitchFamily="34" charset="0"/>
                <a:ea typeface="Inter" pitchFamily="34" charset="-122"/>
                <a:cs typeface="Inter" pitchFamily="34" charset="-120"/>
              </a:rPr>
              <a:t>. Es </a:t>
            </a:r>
            <a:r>
              <a:rPr lang="en-US" sz="1200" dirty="0" err="1">
                <a:solidFill>
                  <a:srgbClr val="272525"/>
                </a:solidFill>
                <a:latin typeface="Inter" pitchFamily="34" charset="0"/>
                <a:ea typeface="Inter" pitchFamily="34" charset="-122"/>
                <a:cs typeface="Inter" pitchFamily="34" charset="-120"/>
              </a:rPr>
              <a:t>vereinfacht</a:t>
            </a:r>
            <a:r>
              <a:rPr lang="en-US" sz="1200" dirty="0">
                <a:solidFill>
                  <a:srgbClr val="272525"/>
                </a:solidFill>
                <a:latin typeface="Inter" pitchFamily="34" charset="0"/>
                <a:ea typeface="Inter" pitchFamily="34" charset="-122"/>
                <a:cs typeface="Inter" pitchFamily="34" charset="-120"/>
              </a:rPr>
              <a:t> die Zusammenarbeit </a:t>
            </a:r>
            <a:r>
              <a:rPr lang="en-US" sz="1200" dirty="0" err="1">
                <a:solidFill>
                  <a:srgbClr val="272525"/>
                </a:solidFill>
                <a:latin typeface="Inter" pitchFamily="34" charset="0"/>
                <a:ea typeface="Inter" pitchFamily="34" charset="-122"/>
                <a:cs typeface="Inter" pitchFamily="34" charset="-120"/>
              </a:rPr>
              <a:t>durch</a:t>
            </a:r>
            <a:r>
              <a:rPr lang="en-US" sz="1200" dirty="0">
                <a:solidFill>
                  <a:srgbClr val="272525"/>
                </a:solidFill>
                <a:latin typeface="Inter" pitchFamily="34" charset="0"/>
                <a:ea typeface="Inter" pitchFamily="34" charset="-122"/>
                <a:cs typeface="Inter" pitchFamily="34" charset="-120"/>
              </a:rPr>
              <a:t> </a:t>
            </a:r>
            <a:r>
              <a:rPr lang="en-US" sz="1200" dirty="0" err="1">
                <a:solidFill>
                  <a:srgbClr val="272525"/>
                </a:solidFill>
                <a:latin typeface="Inter" pitchFamily="34" charset="0"/>
                <a:ea typeface="Inter" pitchFamily="34" charset="-122"/>
                <a:cs typeface="Inter" pitchFamily="34" charset="-120"/>
              </a:rPr>
              <a:t>zentrale</a:t>
            </a:r>
            <a:r>
              <a:rPr lang="en-US" sz="1200" dirty="0">
                <a:solidFill>
                  <a:srgbClr val="272525"/>
                </a:solidFill>
                <a:latin typeface="Inter" pitchFamily="34" charset="0"/>
                <a:ea typeface="Inter" pitchFamily="34" charset="-122"/>
                <a:cs typeface="Inter" pitchFamily="34" charset="-120"/>
              </a:rPr>
              <a:t> Verwaltung von Code-</a:t>
            </a:r>
            <a:r>
              <a:rPr lang="en-US" sz="1200" dirty="0" err="1">
                <a:solidFill>
                  <a:srgbClr val="272525"/>
                </a:solidFill>
                <a:latin typeface="Inter" pitchFamily="34" charset="0"/>
                <a:ea typeface="Inter" pitchFamily="34" charset="-122"/>
                <a:cs typeface="Inter" pitchFamily="34" charset="-120"/>
              </a:rPr>
              <a:t>Änderungen</a:t>
            </a:r>
            <a:r>
              <a:rPr lang="en-US" sz="1200" dirty="0">
                <a:solidFill>
                  <a:srgbClr val="272525"/>
                </a:solidFill>
                <a:latin typeface="Inter" pitchFamily="34" charset="0"/>
                <a:ea typeface="Inter" pitchFamily="34" charset="-122"/>
                <a:cs typeface="Inter" pitchFamily="34" charset="-120"/>
              </a:rPr>
              <a:t>, </a:t>
            </a:r>
            <a:r>
              <a:rPr lang="en-US" sz="1200" dirty="0" err="1">
                <a:solidFill>
                  <a:srgbClr val="272525"/>
                </a:solidFill>
                <a:latin typeface="Inter" pitchFamily="34" charset="0"/>
                <a:ea typeface="Inter" pitchFamily="34" charset="-122"/>
                <a:cs typeface="Inter" pitchFamily="34" charset="-120"/>
              </a:rPr>
              <a:t>parallele</a:t>
            </a:r>
            <a:r>
              <a:rPr lang="en-US" sz="1200" dirty="0">
                <a:solidFill>
                  <a:srgbClr val="272525"/>
                </a:solidFill>
                <a:latin typeface="Inter" pitchFamily="34" charset="0"/>
                <a:ea typeface="Inter" pitchFamily="34" charset="-122"/>
                <a:cs typeface="Inter" pitchFamily="34" charset="-120"/>
              </a:rPr>
              <a:t> </a:t>
            </a:r>
            <a:r>
              <a:rPr lang="en-US" sz="1200" dirty="0" err="1">
                <a:solidFill>
                  <a:srgbClr val="272525"/>
                </a:solidFill>
                <a:latin typeface="Inter" pitchFamily="34" charset="0"/>
                <a:ea typeface="Inter" pitchFamily="34" charset="-122"/>
                <a:cs typeface="Inter" pitchFamily="34" charset="-120"/>
              </a:rPr>
              <a:t>Entwicklung</a:t>
            </a:r>
            <a:r>
              <a:rPr lang="en-US" sz="1200" dirty="0">
                <a:solidFill>
                  <a:srgbClr val="272525"/>
                </a:solidFill>
                <a:latin typeface="Inter" pitchFamily="34" charset="0"/>
                <a:ea typeface="Inter" pitchFamily="34" charset="-122"/>
                <a:cs typeface="Inter" pitchFamily="34" charset="-120"/>
              </a:rPr>
              <a:t> und </a:t>
            </a:r>
            <a:r>
              <a:rPr lang="en-US" sz="1200" dirty="0" err="1">
                <a:solidFill>
                  <a:srgbClr val="272525"/>
                </a:solidFill>
                <a:latin typeface="Inter" pitchFamily="34" charset="0"/>
                <a:ea typeface="Inter" pitchFamily="34" charset="-122"/>
                <a:cs typeface="Inter" pitchFamily="34" charset="-120"/>
              </a:rPr>
              <a:t>strukturierte</a:t>
            </a:r>
            <a:r>
              <a:rPr lang="en-US" sz="1200" dirty="0">
                <a:solidFill>
                  <a:srgbClr val="272525"/>
                </a:solidFill>
                <a:latin typeface="Inter" pitchFamily="34" charset="0"/>
                <a:ea typeface="Inter" pitchFamily="34" charset="-122"/>
                <a:cs typeface="Inter" pitchFamily="34" charset="-120"/>
              </a:rPr>
              <a:t> Integration.</a:t>
            </a:r>
            <a:endParaRPr lang="en-US" sz="1200"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6AF00-9438-A20A-EAEF-735562B897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AC4E63-B32E-2B81-32E0-0B2A4D5BD9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45AB0-81E0-CC59-76C7-40B97DD15003}"/>
              </a:ext>
            </a:extLst>
          </p:cNvPr>
          <p:cNvSpPr>
            <a:spLocks noGrp="1"/>
          </p:cNvSpPr>
          <p:nvPr>
            <p:ph type="body" idx="1"/>
          </p:nvPr>
        </p:nvSpPr>
        <p:spPr/>
        <p:txBody>
          <a:bodyPr/>
          <a:lstStyle/>
          <a:p>
            <a:r>
              <a:rPr lang="de-DE" dirty="0"/>
              <a:t>Aber </a:t>
            </a:r>
            <a:r>
              <a:rPr lang="de-DE" sz="1200" b="1" dirty="0">
                <a:latin typeface="Arial" panose="020B0604020202020204" pitchFamily="34" charset="0"/>
                <a:cs typeface="Arial" panose="020B0604020202020204" pitchFamily="34" charset="0"/>
              </a:rPr>
              <a:t>wie genau vereinfacht </a:t>
            </a:r>
            <a:r>
              <a:rPr lang="de-DE" sz="1200" b="1" dirty="0" err="1">
                <a:latin typeface="Arial" panose="020B0604020202020204" pitchFamily="34" charset="0"/>
                <a:cs typeface="Arial" panose="020B0604020202020204" pitchFamily="34" charset="0"/>
              </a:rPr>
              <a:t>Git</a:t>
            </a:r>
            <a:r>
              <a:rPr lang="de-DE" sz="1200" b="1" dirty="0">
                <a:latin typeface="Arial" panose="020B0604020202020204" pitchFamily="34" charset="0"/>
                <a:cs typeface="Arial" panose="020B0604020202020204" pitchFamily="34" charset="0"/>
              </a:rPr>
              <a:t> die Zusammenarbeit </a:t>
            </a:r>
          </a:p>
          <a:p>
            <a:r>
              <a:rPr lang="de-DE" sz="1200" b="1" dirty="0">
                <a:latin typeface="Arial" panose="020B0604020202020204" pitchFamily="34" charset="0"/>
                <a:cs typeface="Arial" panose="020B0604020202020204" pitchFamily="34" charset="0"/>
              </a:rPr>
              <a:t>in </a:t>
            </a:r>
            <a:r>
              <a:rPr lang="de-DE" sz="1200" b="1" dirty="0" err="1">
                <a:latin typeface="Arial" panose="020B0604020202020204" pitchFamily="34" charset="0"/>
                <a:cs typeface="Arial" panose="020B0604020202020204" pitchFamily="34" charset="0"/>
              </a:rPr>
              <a:t>DevOps</a:t>
            </a:r>
            <a:r>
              <a:rPr lang="de-DE" sz="1200" b="1" dirty="0">
                <a:latin typeface="Arial" panose="020B0604020202020204" pitchFamily="34" charset="0"/>
                <a:cs typeface="Arial" panose="020B0604020202020204" pitchFamily="34" charset="0"/>
              </a:rPr>
              <a:t>-Teams?</a:t>
            </a:r>
            <a:br>
              <a:rPr lang="de-DE" dirty="0"/>
            </a:br>
            <a:br>
              <a:rPr lang="de-DE" dirty="0"/>
            </a:br>
            <a:r>
              <a:rPr lang="de-DE" dirty="0" err="1"/>
              <a:t>Git</a:t>
            </a:r>
            <a:r>
              <a:rPr lang="de-DE" dirty="0"/>
              <a:t> revolutioniert unsere Zusammenarbeit, indem es durch </a:t>
            </a:r>
            <a:r>
              <a:rPr lang="de-DE" b="1" dirty="0" err="1"/>
              <a:t>Branching</a:t>
            </a:r>
            <a:r>
              <a:rPr lang="de-DE" dirty="0"/>
              <a:t> paralleles Arbeiten an Features ermöglicht, ohne dass wir uns gegenseitig blockieren, während intelligente Konfliktlösung das spätere Zusammenführen erleichtert. Durch </a:t>
            </a:r>
            <a:r>
              <a:rPr lang="de-DE" b="1" dirty="0"/>
              <a:t>Pull </a:t>
            </a:r>
            <a:r>
              <a:rPr lang="de-DE" b="1" dirty="0" err="1"/>
              <a:t>Requests</a:t>
            </a:r>
            <a:r>
              <a:rPr lang="de-DE" dirty="0"/>
              <a:t> und eine lückenlose Historie etablieren wir eine hohe Code-Qualität, da jede Änderung überprüfbar ist und wir bei Fehlern dank der </a:t>
            </a:r>
            <a:r>
              <a:rPr lang="de-DE" b="1" dirty="0"/>
              <a:t>Rollback-Möglichkeiten</a:t>
            </a:r>
            <a:r>
              <a:rPr lang="de-DE" dirty="0"/>
              <a:t> jederzeit zu einem funktionierenden Stand zurückkehren können. Besonders wichtig für unser Projekt ist die nahtlose </a:t>
            </a:r>
            <a:r>
              <a:rPr lang="de-DE" b="1" dirty="0"/>
              <a:t>Integration in CI/CD</a:t>
            </a:r>
            <a:r>
              <a:rPr lang="de-DE" dirty="0"/>
              <a:t>, bei der </a:t>
            </a:r>
            <a:r>
              <a:rPr lang="de-DE" dirty="0" err="1"/>
              <a:t>Git</a:t>
            </a:r>
            <a:r>
              <a:rPr lang="de-DE" dirty="0"/>
              <a:t> als Trigger fungiert, um automatisierte Tests und </a:t>
            </a:r>
            <a:r>
              <a:rPr lang="de-DE" dirty="0" err="1"/>
              <a:t>Deployments</a:t>
            </a:r>
            <a:r>
              <a:rPr lang="de-DE" dirty="0"/>
              <a:t> direkt durch unsere </a:t>
            </a:r>
            <a:r>
              <a:rPr lang="de-DE" dirty="0" err="1"/>
              <a:t>Commits</a:t>
            </a:r>
            <a:r>
              <a:rPr lang="de-DE" dirty="0"/>
              <a:t> anzustoßen. Somit schafft </a:t>
            </a:r>
            <a:r>
              <a:rPr lang="de-DE" dirty="0" err="1"/>
              <a:t>Git</a:t>
            </a:r>
            <a:r>
              <a:rPr lang="de-DE" dirty="0"/>
              <a:t> nicht nur Transparenz über alle Änderungen, sondern bildet das technische Fundament für eine sichere und agile </a:t>
            </a:r>
            <a:r>
              <a:rPr lang="de-DE" dirty="0" err="1"/>
              <a:t>DevOps</a:t>
            </a:r>
            <a:r>
              <a:rPr lang="de-DE" dirty="0"/>
              <a:t>-Kultur.</a:t>
            </a:r>
            <a:endParaRPr lang="en-US" dirty="0"/>
          </a:p>
        </p:txBody>
      </p:sp>
      <p:sp>
        <p:nvSpPr>
          <p:cNvPr id="4" name="Slide Number Placeholder 3">
            <a:extLst>
              <a:ext uri="{FF2B5EF4-FFF2-40B4-BE49-F238E27FC236}">
                <a16:creationId xmlns:a16="http://schemas.microsoft.com/office/drawing/2014/main" id="{4B87AC99-40C4-31E6-844C-427804962B27}"/>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40027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Jz</a:t>
            </a:r>
            <a:r>
              <a:rPr lang="de-DE" dirty="0"/>
              <a:t> machen wir weiter mit dem nächsten Thema: </a:t>
            </a:r>
            <a:r>
              <a:rPr lang="en-US" sz="1200" b="1" dirty="0">
                <a:solidFill>
                  <a:srgbClr val="000000"/>
                </a:solidFill>
                <a:latin typeface="Arial" panose="020B0604020202020204" pitchFamily="34" charset="0"/>
                <a:ea typeface="Inter Bold" pitchFamily="34" charset="-122"/>
                <a:cs typeface="Arial" panose="020B0604020202020204" pitchFamily="34" charset="0"/>
              </a:rPr>
              <a:t>Was </a:t>
            </a:r>
            <a:r>
              <a:rPr lang="en-US" sz="1200" b="1" dirty="0" err="1">
                <a:solidFill>
                  <a:srgbClr val="000000"/>
                </a:solidFill>
                <a:latin typeface="Arial" panose="020B0604020202020204" pitchFamily="34" charset="0"/>
                <a:ea typeface="Inter Bold" pitchFamily="34" charset="-122"/>
                <a:cs typeface="Arial" panose="020B0604020202020204" pitchFamily="34" charset="0"/>
              </a:rPr>
              <a:t>sind</a:t>
            </a:r>
            <a:r>
              <a:rPr lang="en-US" sz="1200" b="1" dirty="0">
                <a:solidFill>
                  <a:srgbClr val="000000"/>
                </a:solidFill>
                <a:latin typeface="Arial" panose="020B0604020202020204" pitchFamily="34" charset="0"/>
                <a:ea typeface="Inter Bold" pitchFamily="34" charset="-122"/>
                <a:cs typeface="Arial" panose="020B0604020202020204" pitchFamily="34" charset="0"/>
              </a:rPr>
              <a:t> Terraform, Ansible und GitHub?</a:t>
            </a: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de-DE" dirty="0"/>
            </a:br>
            <a:br>
              <a:rPr lang="de-DE" dirty="0"/>
            </a:br>
            <a:r>
              <a:rPr lang="de-DE" dirty="0"/>
              <a:t>Diese drei Tools bilden das Fundament moderner </a:t>
            </a:r>
            <a:r>
              <a:rPr lang="de-DE" dirty="0" err="1"/>
              <a:t>DevOps</a:t>
            </a:r>
            <a:r>
              <a:rPr lang="de-DE" dirty="0"/>
              <a:t>-Praktiken und ergänzen sich perfekt in einem automatisierten Infrastruktur-Workflow. Jedes Tool hat seinen spezifischen Einsatzbereich und seine Stärken.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A0445-12A3-E58C-CEA3-F85A53D337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696CC-BAE2-DB85-259B-BC5D0F24E7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B3C294-8386-4CCE-0AF4-A48C14F1E539}"/>
              </a:ext>
            </a:extLst>
          </p:cNvPr>
          <p:cNvSpPr>
            <a:spLocks noGrp="1"/>
          </p:cNvSpPr>
          <p:nvPr>
            <p:ph type="body" idx="1"/>
          </p:nvPr>
        </p:nvSpPr>
        <p:spPr/>
        <p:txBody>
          <a:bodyPr/>
          <a:lstStyle/>
          <a:p>
            <a:r>
              <a:rPr lang="de-DE" dirty="0"/>
              <a:t>Terraform ist das führende Tool für Infrastructure </a:t>
            </a:r>
            <a:r>
              <a:rPr lang="de-DE" dirty="0" err="1"/>
              <a:t>Provisioning</a:t>
            </a:r>
            <a:r>
              <a:rPr lang="de-DE" dirty="0"/>
              <a:t>. Es ermöglicht die deklarative Definition von Cloud-Ressourcen über multiple Provider (AWS, Azure, GCP, etc.). Terraform erstellt einen Abhängigkeitsgraphen und orchestriert die Erstellung von Ressourcen in der richtigen Reihenfolge. Mit seinem State-Management behält Terraform den Überblick über die tatsächliche Infrastruktur und kann Änderungen präzise planen.</a:t>
            </a:r>
          </a:p>
          <a:p>
            <a:endParaRPr lang="en-US" dirty="0"/>
          </a:p>
        </p:txBody>
      </p:sp>
      <p:sp>
        <p:nvSpPr>
          <p:cNvPr id="4" name="Slide Number Placeholder 3">
            <a:extLst>
              <a:ext uri="{FF2B5EF4-FFF2-40B4-BE49-F238E27FC236}">
                <a16:creationId xmlns:a16="http://schemas.microsoft.com/office/drawing/2014/main" id="{0E529BC4-F14D-86D2-9496-D5ED1BDDB01D}"/>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581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805A0-7791-0CAB-6652-158B237E7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E8F370-4497-B255-3117-5909B8D53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D3C285-7510-7493-82BD-1D9CB063D4A1}"/>
              </a:ext>
            </a:extLst>
          </p:cNvPr>
          <p:cNvSpPr>
            <a:spLocks noGrp="1"/>
          </p:cNvSpPr>
          <p:nvPr>
            <p:ph type="body" idx="1"/>
          </p:nvPr>
        </p:nvSpPr>
        <p:spPr/>
        <p:txBody>
          <a:bodyPr/>
          <a:lstStyle/>
          <a:p>
            <a:r>
              <a:rPr lang="de-DE" dirty="0" err="1"/>
              <a:t>Ansible</a:t>
            </a:r>
            <a:r>
              <a:rPr lang="de-DE" dirty="0"/>
              <a:t> von </a:t>
            </a:r>
            <a:r>
              <a:rPr lang="de-DE" dirty="0" err="1"/>
              <a:t>Red</a:t>
            </a:r>
            <a:r>
              <a:rPr lang="de-DE" dirty="0"/>
              <a:t> Hat fokussiert sich auf </a:t>
            </a:r>
            <a:r>
              <a:rPr lang="de-DE" dirty="0" err="1"/>
              <a:t>Configuration</a:t>
            </a:r>
            <a:r>
              <a:rPr lang="de-DE" dirty="0"/>
              <a:t> Management und Automatisierung von Tasks. Im Gegensatz zu Terraform, das Infrastruktur erstellt, konfiguriert </a:t>
            </a:r>
            <a:r>
              <a:rPr lang="de-DE" dirty="0" err="1"/>
              <a:t>Ansible</a:t>
            </a:r>
            <a:r>
              <a:rPr lang="de-DE" dirty="0"/>
              <a:t> bestehende Systeme. Es wird keine Software auf dem Zielsystem benötigt und nutzt YAML-Playbooks für die Automatisierung. </a:t>
            </a:r>
            <a:r>
              <a:rPr lang="de-DE" dirty="0" err="1"/>
              <a:t>Ansible</a:t>
            </a:r>
            <a:r>
              <a:rPr lang="de-DE" dirty="0"/>
              <a:t> eignet sich hervorragend für Software-Installation, OS-Konfiguration und Orchestrierung komplexer Multi-Tier-</a:t>
            </a:r>
            <a:r>
              <a:rPr lang="de-DE" dirty="0" err="1"/>
              <a:t>Deployments</a:t>
            </a:r>
            <a:r>
              <a:rPr lang="de-DE" dirty="0"/>
              <a:t>.</a:t>
            </a:r>
          </a:p>
          <a:p>
            <a:endParaRPr lang="de-DE" dirty="0"/>
          </a:p>
          <a:p>
            <a:endParaRPr lang="en-US" dirty="0"/>
          </a:p>
        </p:txBody>
      </p:sp>
      <p:sp>
        <p:nvSpPr>
          <p:cNvPr id="4" name="Slide Number Placeholder 3">
            <a:extLst>
              <a:ext uri="{FF2B5EF4-FFF2-40B4-BE49-F238E27FC236}">
                <a16:creationId xmlns:a16="http://schemas.microsoft.com/office/drawing/2014/main" id="{52352F89-96F7-01A6-E8CD-F2449C83D5BD}"/>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078799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de-DE"/>
          </a:p>
        </p:txBody>
      </p:sp>
      <p:sp>
        <p:nvSpPr>
          <p:cNvPr id="3" name="Shape 1"/>
          <p:cNvSpPr/>
          <p:nvPr/>
        </p:nvSpPr>
        <p:spPr>
          <a:xfrm>
            <a:off x="0" y="0"/>
            <a:ext cx="14630400" cy="8229600"/>
          </a:xfrm>
          <a:prstGeom prst="rect">
            <a:avLst/>
          </a:prstGeom>
          <a:solidFill>
            <a:srgbClr val="FFFFFF"/>
          </a:solidFill>
          <a:ln/>
        </p:spPr>
        <p:txBody>
          <a:bodyPr/>
          <a:lstStyle/>
          <a:p>
            <a:endParaRPr lang="de-DE"/>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633592"/>
            <a:ext cx="14630400" cy="9863191"/>
          </a:xfrm>
          <a:prstGeom prst="rect">
            <a:avLst/>
          </a:prstGeom>
          <a:solidFill>
            <a:srgbClr val="FFFFFF">
              <a:alpha val="85000"/>
            </a:srgbClr>
          </a:solidFill>
          <a:ln>
            <a:solidFill>
              <a:schemeClr val="bg1"/>
            </a:solidFill>
          </a:ln>
        </p:spPr>
        <p:txBody>
          <a:bodyPr/>
          <a:lstStyle/>
          <a:p>
            <a:endParaRPr lang="de-DE" dirty="0"/>
          </a:p>
        </p:txBody>
      </p:sp>
      <p:sp>
        <p:nvSpPr>
          <p:cNvPr id="4" name="Text 1"/>
          <p:cNvSpPr/>
          <p:nvPr/>
        </p:nvSpPr>
        <p:spPr>
          <a:xfrm>
            <a:off x="793790" y="762953"/>
            <a:ext cx="13042821" cy="6060400"/>
          </a:xfrm>
          <a:prstGeom prst="rect">
            <a:avLst/>
          </a:prstGeom>
          <a:noFill/>
          <a:ln/>
        </p:spPr>
        <p:txBody>
          <a:bodyPr wrap="square" lIns="0" tIns="0" rIns="0" bIns="0" rtlCol="0" anchor="t"/>
          <a:lstStyle/>
          <a:p>
            <a:pPr marL="0" indent="0" algn="ctr">
              <a:buNone/>
            </a:pPr>
            <a:r>
              <a:rPr lang="en-US" sz="8800" b="1" dirty="0" err="1">
                <a:solidFill>
                  <a:srgbClr val="000000"/>
                </a:solidFill>
                <a:latin typeface="Arial" panose="020B0604020202020204" pitchFamily="34" charset="0"/>
                <a:ea typeface="Inter Bold" pitchFamily="34" charset="-122"/>
                <a:cs typeface="Arial" panose="020B0604020202020204" pitchFamily="34" charset="0"/>
              </a:rPr>
              <a:t>Automatisierung</a:t>
            </a:r>
            <a:endParaRPr lang="en-US" sz="8800" b="1" dirty="0">
              <a:solidFill>
                <a:srgbClr val="000000"/>
              </a:solidFill>
              <a:latin typeface="Arial" panose="020B0604020202020204" pitchFamily="34" charset="0"/>
              <a:ea typeface="Inter Bold" pitchFamily="34" charset="-122"/>
              <a:cs typeface="Arial" panose="020B0604020202020204" pitchFamily="34" charset="0"/>
            </a:endParaRPr>
          </a:p>
          <a:p>
            <a:pPr marL="0" indent="0" algn="ctr">
              <a:buNone/>
            </a:pPr>
            <a:r>
              <a:rPr lang="en-US" sz="8800" b="1" dirty="0">
                <a:solidFill>
                  <a:srgbClr val="000000"/>
                </a:solidFill>
                <a:latin typeface="Arial" panose="020B0604020202020204" pitchFamily="34" charset="0"/>
                <a:ea typeface="Inter Bold" pitchFamily="34" charset="-122"/>
                <a:cs typeface="Arial" panose="020B0604020202020204" pitchFamily="34" charset="0"/>
              </a:rPr>
              <a:t> &amp; </a:t>
            </a:r>
          </a:p>
          <a:p>
            <a:pPr marL="0" indent="0" algn="ctr">
              <a:buNone/>
            </a:pPr>
            <a:r>
              <a:rPr lang="en-US" sz="8800" b="1" dirty="0">
                <a:solidFill>
                  <a:srgbClr val="000000"/>
                </a:solidFill>
                <a:latin typeface="Arial" panose="020B0604020202020204" pitchFamily="34" charset="0"/>
                <a:ea typeface="Inter Bold" pitchFamily="34" charset="-122"/>
                <a:cs typeface="Arial" panose="020B0604020202020204" pitchFamily="34" charset="0"/>
              </a:rPr>
              <a:t>Cloud-</a:t>
            </a:r>
            <a:r>
              <a:rPr lang="en-US" sz="8800" b="1" dirty="0" err="1">
                <a:solidFill>
                  <a:srgbClr val="000000"/>
                </a:solidFill>
                <a:latin typeface="Arial" panose="020B0604020202020204" pitchFamily="34" charset="0"/>
                <a:ea typeface="Inter Bold" pitchFamily="34" charset="-122"/>
                <a:cs typeface="Arial" panose="020B0604020202020204" pitchFamily="34" charset="0"/>
              </a:rPr>
              <a:t>Infrastruktur</a:t>
            </a:r>
            <a:endParaRPr lang="en-US" sz="8800" dirty="0">
              <a:latin typeface="Arial" panose="020B0604020202020204" pitchFamily="34" charset="0"/>
              <a:cs typeface="Arial" panose="020B0604020202020204" pitchFamily="34" charset="0"/>
            </a:endParaRPr>
          </a:p>
        </p:txBody>
      </p:sp>
      <p:sp>
        <p:nvSpPr>
          <p:cNvPr id="5" name="Text 2"/>
          <p:cNvSpPr/>
          <p:nvPr/>
        </p:nvSpPr>
        <p:spPr>
          <a:xfrm>
            <a:off x="908090" y="5555615"/>
            <a:ext cx="13042821" cy="336113"/>
          </a:xfrm>
          <a:prstGeom prst="rect">
            <a:avLst/>
          </a:prstGeom>
          <a:noFill/>
          <a:ln/>
        </p:spPr>
        <p:txBody>
          <a:bodyPr wrap="none" lIns="0" tIns="0" rIns="0" bIns="0" rtlCol="0" anchor="t"/>
          <a:lstStyle/>
          <a:p>
            <a:pPr marL="0" indent="0" algn="ctr">
              <a:lnSpc>
                <a:spcPts val="2600"/>
              </a:lnSpc>
              <a:buNone/>
            </a:pPr>
            <a:r>
              <a:rPr lang="en-US" sz="2800" dirty="0">
                <a:solidFill>
                  <a:srgbClr val="272525"/>
                </a:solidFill>
                <a:latin typeface="Arial" panose="020B0604020202020204" pitchFamily="34" charset="0"/>
                <a:ea typeface="Inter" pitchFamily="34" charset="-122"/>
                <a:cs typeface="Arial" panose="020B0604020202020204" pitchFamily="34" charset="0"/>
              </a:rPr>
              <a:t>Infrastructure as Code, Git-Kollaboration und CI/CD-Pipelines</a:t>
            </a:r>
            <a:endParaRPr lang="en-US" sz="2800" dirty="0">
              <a:latin typeface="Arial" panose="020B0604020202020204" pitchFamily="34" charset="0"/>
              <a:cs typeface="Arial" panose="020B0604020202020204" pitchFamily="34" charset="0"/>
            </a:endParaRPr>
          </a:p>
        </p:txBody>
      </p:sp>
      <p:sp>
        <p:nvSpPr>
          <p:cNvPr id="6" name="Rechteck 5">
            <a:extLst>
              <a:ext uri="{FF2B5EF4-FFF2-40B4-BE49-F238E27FC236}">
                <a16:creationId xmlns:a16="http://schemas.microsoft.com/office/drawing/2014/main" id="{C55B830A-783E-6EC6-F265-A23A02C65852}"/>
              </a:ext>
            </a:extLst>
          </p:cNvPr>
          <p:cNvSpPr/>
          <p:nvPr/>
        </p:nvSpPr>
        <p:spPr>
          <a:xfrm>
            <a:off x="3886200" y="6991350"/>
            <a:ext cx="6565900" cy="8255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Baruch Moyo Kamdem, 101082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F1C1C-83A0-096B-8FAF-BDE7F8C15A4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8577D18-74F8-32FC-DC41-D4DD336A0E02}"/>
              </a:ext>
            </a:extLst>
          </p:cNvPr>
          <p:cNvSpPr/>
          <p:nvPr/>
        </p:nvSpPr>
        <p:spPr>
          <a:xfrm>
            <a:off x="982861" y="276145"/>
            <a:ext cx="9117806"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Was sind Terraform, Ansible und GitHub</a:t>
            </a:r>
          </a:p>
          <a:p>
            <a:pPr marL="0" indent="0" algn="l">
              <a:lnSpc>
                <a:spcPts val="4450"/>
              </a:lnSpc>
              <a:buNone/>
            </a:pPr>
            <a:endParaRPr lang="en-US" sz="3550" b="1" dirty="0">
              <a:solidFill>
                <a:srgbClr val="000000"/>
              </a:solidFill>
              <a:latin typeface="Inter Bold" pitchFamily="34" charset="0"/>
              <a:ea typeface="Inter Bold" pitchFamily="34" charset="-122"/>
              <a:cs typeface="Inter Bold" pitchFamily="34" charset="-120"/>
            </a:endParaRPr>
          </a:p>
          <a:p>
            <a:pPr algn="l">
              <a:lnSpc>
                <a:spcPts val="4450"/>
              </a:lnSpc>
            </a:pPr>
            <a:r>
              <a:rPr lang="en-US" sz="3600" b="1" dirty="0" err="1">
                <a:solidFill>
                  <a:srgbClr val="000000"/>
                </a:solidFill>
                <a:latin typeface="Arial" panose="020B0604020202020204" pitchFamily="34" charset="0"/>
                <a:ea typeface="Inter Bold" pitchFamily="34" charset="-122"/>
                <a:cs typeface="Arial" panose="020B0604020202020204" pitchFamily="34" charset="0"/>
              </a:rPr>
              <a:t>Github</a:t>
            </a:r>
            <a:endParaRPr lang="en-US" sz="2000" b="1" dirty="0">
              <a:solidFill>
                <a:srgbClr val="000000"/>
              </a:solidFill>
              <a:latin typeface="Inter Bold" pitchFamily="34" charset="0"/>
              <a:ea typeface="Inter Bold" pitchFamily="34" charset="-122"/>
            </a:endParaRPr>
          </a:p>
          <a:p>
            <a:pPr marL="742950" lvl="1" indent="-28575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Weltweit führende Plattform für </a:t>
            </a:r>
            <a:r>
              <a:rPr lang="de-DE" sz="2800" dirty="0" err="1">
                <a:latin typeface="Arial" panose="020B0604020202020204" pitchFamily="34" charset="0"/>
                <a:cs typeface="Arial" panose="020B0604020202020204" pitchFamily="34" charset="0"/>
              </a:rPr>
              <a:t>Git</a:t>
            </a:r>
            <a:r>
              <a:rPr lang="de-DE" sz="2800" dirty="0">
                <a:latin typeface="Arial" panose="020B0604020202020204" pitchFamily="34" charset="0"/>
                <a:cs typeface="Arial" panose="020B0604020202020204" pitchFamily="34" charset="0"/>
              </a:rPr>
              <a:t>-basierte Versionskontrolle</a:t>
            </a:r>
          </a:p>
          <a:p>
            <a:pPr marL="742950" lvl="1" indent="-28575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Pull </a:t>
            </a:r>
            <a:r>
              <a:rPr lang="de-DE" sz="2800" dirty="0" err="1">
                <a:latin typeface="Arial" panose="020B0604020202020204" pitchFamily="34" charset="0"/>
                <a:cs typeface="Arial" panose="020B0604020202020204" pitchFamily="34" charset="0"/>
              </a:rPr>
              <a:t>Requests</a:t>
            </a:r>
            <a:r>
              <a:rPr lang="de-DE" sz="2800" dirty="0">
                <a:latin typeface="Arial" panose="020B0604020202020204" pitchFamily="34" charset="0"/>
                <a:cs typeface="Arial" panose="020B0604020202020204" pitchFamily="34" charset="0"/>
              </a:rPr>
              <a:t> für Code Reviews</a:t>
            </a:r>
          </a:p>
          <a:p>
            <a:pPr marL="742950" lvl="1" indent="-285750">
              <a:lnSpc>
                <a:spcPct val="200000"/>
              </a:lnSpc>
              <a:buFont typeface="Arial" panose="020B0604020202020204" pitchFamily="34" charset="0"/>
              <a:buChar char="•"/>
            </a:pPr>
            <a:r>
              <a:rPr lang="de-DE" sz="2800" dirty="0" err="1">
                <a:latin typeface="Arial" panose="020B0604020202020204" pitchFamily="34" charset="0"/>
                <a:cs typeface="Arial" panose="020B0604020202020204" pitchFamily="34" charset="0"/>
              </a:rPr>
              <a:t>Issues</a:t>
            </a:r>
            <a:r>
              <a:rPr lang="de-DE" sz="2800" dirty="0">
                <a:latin typeface="Arial" panose="020B0604020202020204" pitchFamily="34" charset="0"/>
                <a:cs typeface="Arial" panose="020B0604020202020204" pitchFamily="34" charset="0"/>
              </a:rPr>
              <a:t> für Tracking</a:t>
            </a:r>
          </a:p>
          <a:p>
            <a:pPr marL="742950" lvl="1" indent="-28575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GitHub Actions für CI/CD</a:t>
            </a:r>
          </a:p>
          <a:p>
            <a:pPr marL="742950" lvl="1" indent="-28575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Packages für Artefakt-Management</a:t>
            </a:r>
          </a:p>
          <a:p>
            <a:pPr marL="742950" lvl="1" indent="-28575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Projects für Projektmanagement</a:t>
            </a:r>
          </a:p>
          <a:p>
            <a:pPr marL="742950" lvl="1" indent="-28575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Zentraler Hub für Code, Dokumentation und Automatisierung</a:t>
            </a:r>
          </a:p>
          <a:p>
            <a:pPr marL="914400" lvl="1" indent="-457200">
              <a:lnSpc>
                <a:spcPct val="200000"/>
              </a:lnSpc>
              <a:buFont typeface="Arial" panose="020B0604020202020204" pitchFamily="34" charset="0"/>
              <a:buChar char="•"/>
            </a:pPr>
            <a:endParaRPr lang="en-US" sz="2000" b="1" dirty="0">
              <a:solidFill>
                <a:srgbClr val="000000"/>
              </a:solidFill>
              <a:latin typeface="Inter Bold" pitchFamily="34" charset="0"/>
              <a:ea typeface="Inter Bold" pitchFamily="34" charset="-122"/>
            </a:endParaRPr>
          </a:p>
          <a:p>
            <a:pPr marL="1200150" lvl="1" indent="-742950">
              <a:lnSpc>
                <a:spcPts val="4450"/>
              </a:lnSpc>
              <a:buFont typeface="Arial" panose="020B0604020202020204" pitchFamily="34" charset="0"/>
              <a:buChar char="•"/>
            </a:pPr>
            <a:endParaRPr lang="en-US" sz="3550" b="1" dirty="0">
              <a:solidFill>
                <a:srgbClr val="000000"/>
              </a:solidFill>
              <a:latin typeface="Inter Bold" pitchFamily="34" charset="0"/>
              <a:ea typeface="Inter Bold" pitchFamily="34" charset="-122"/>
            </a:endParaRPr>
          </a:p>
          <a:p>
            <a:pPr marL="742950" indent="-742950" algn="l">
              <a:lnSpc>
                <a:spcPts val="4450"/>
              </a:lnSpc>
              <a:buFont typeface="+mj-lt"/>
              <a:buAutoNum type="arabicPeriod"/>
            </a:pPr>
            <a:endParaRPr lang="en-US" sz="3550" b="1" dirty="0">
              <a:solidFill>
                <a:srgbClr val="000000"/>
              </a:solidFill>
              <a:latin typeface="Inter Bold" pitchFamily="34" charset="0"/>
              <a:ea typeface="Inter Bold" pitchFamily="34" charset="-122"/>
            </a:endParaRPr>
          </a:p>
          <a:p>
            <a:pPr marL="742950" indent="-742950" algn="l">
              <a:lnSpc>
                <a:spcPts val="4450"/>
              </a:lnSpc>
              <a:buFont typeface="+mj-lt"/>
              <a:buAutoNum type="arabicPeriod"/>
            </a:pPr>
            <a:endParaRPr lang="en-US" sz="3550" b="1" dirty="0">
              <a:solidFill>
                <a:srgbClr val="000000"/>
              </a:solidFill>
              <a:latin typeface="Inter Bold" pitchFamily="34" charset="0"/>
              <a:ea typeface="Inter Bold" pitchFamily="34" charset="-122"/>
            </a:endParaRPr>
          </a:p>
          <a:p>
            <a:pPr marL="0" indent="0" algn="l">
              <a:lnSpc>
                <a:spcPts val="4450"/>
              </a:lnSpc>
              <a:buNone/>
            </a:pPr>
            <a:endParaRPr lang="en-US" sz="2800" dirty="0"/>
          </a:p>
        </p:txBody>
      </p:sp>
      <p:sp>
        <p:nvSpPr>
          <p:cNvPr id="3" name="Text 1">
            <a:extLst>
              <a:ext uri="{FF2B5EF4-FFF2-40B4-BE49-F238E27FC236}">
                <a16:creationId xmlns:a16="http://schemas.microsoft.com/office/drawing/2014/main" id="{62DAC6F6-B85F-366C-40FE-0652ACA7CA7A}"/>
              </a:ext>
            </a:extLst>
          </p:cNvPr>
          <p:cNvSpPr/>
          <p:nvPr/>
        </p:nvSpPr>
        <p:spPr>
          <a:xfrm>
            <a:off x="793789" y="3220283"/>
            <a:ext cx="13042821" cy="522446"/>
          </a:xfrm>
          <a:prstGeom prst="rect">
            <a:avLst/>
          </a:prstGeom>
          <a:noFill/>
          <a:ln/>
        </p:spPr>
        <p:txBody>
          <a:bodyPr wrap="square" lIns="0" tIns="0" rIns="0" bIns="0" rtlCol="0" anchor="t"/>
          <a:lstStyle/>
          <a:p>
            <a:pPr marL="0" indent="0" algn="l">
              <a:lnSpc>
                <a:spcPts val="2050"/>
              </a:lnSpc>
              <a:buNone/>
            </a:pPr>
            <a:endParaRPr lang="en-US" sz="1400" dirty="0"/>
          </a:p>
        </p:txBody>
      </p:sp>
      <p:pic>
        <p:nvPicPr>
          <p:cNvPr id="6" name="Image 0" descr="preencoded.png">
            <a:extLst>
              <a:ext uri="{FF2B5EF4-FFF2-40B4-BE49-F238E27FC236}">
                <a16:creationId xmlns:a16="http://schemas.microsoft.com/office/drawing/2014/main" id="{A0A44832-A6B1-6177-B066-D0AD41B723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523" y="4244697"/>
            <a:ext cx="244912" cy="244912"/>
          </a:xfrm>
          <a:prstGeom prst="rect">
            <a:avLst/>
          </a:prstGeom>
        </p:spPr>
      </p:pic>
      <p:sp>
        <p:nvSpPr>
          <p:cNvPr id="8" name="Text 5">
            <a:extLst>
              <a:ext uri="{FF2B5EF4-FFF2-40B4-BE49-F238E27FC236}">
                <a16:creationId xmlns:a16="http://schemas.microsoft.com/office/drawing/2014/main" id="{33BAC9FD-86AC-7A23-A643-215AE6901A6E}"/>
              </a:ext>
            </a:extLst>
          </p:cNvPr>
          <p:cNvSpPr/>
          <p:nvPr/>
        </p:nvSpPr>
        <p:spPr>
          <a:xfrm>
            <a:off x="982861" y="5155049"/>
            <a:ext cx="3872627" cy="522446"/>
          </a:xfrm>
          <a:prstGeom prst="rect">
            <a:avLst/>
          </a:prstGeom>
          <a:noFill/>
          <a:ln/>
        </p:spPr>
        <p:txBody>
          <a:bodyPr wrap="square" lIns="0" tIns="0" rIns="0" bIns="0" rtlCol="0" anchor="t"/>
          <a:lstStyle/>
          <a:p>
            <a:pPr marL="0" indent="0" algn="l">
              <a:lnSpc>
                <a:spcPts val="2050"/>
              </a:lnSpc>
              <a:buNone/>
            </a:pPr>
            <a:endParaRPr lang="en-US" sz="1400" dirty="0"/>
          </a:p>
        </p:txBody>
      </p:sp>
      <p:pic>
        <p:nvPicPr>
          <p:cNvPr id="11" name="Image 1" descr="preencoded.png">
            <a:extLst>
              <a:ext uri="{FF2B5EF4-FFF2-40B4-BE49-F238E27FC236}">
                <a16:creationId xmlns:a16="http://schemas.microsoft.com/office/drawing/2014/main" id="{62868BD5-50E4-3D0A-AA44-16C536D3CC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8429" y="4244697"/>
            <a:ext cx="244912" cy="244912"/>
          </a:xfrm>
          <a:prstGeom prst="rect">
            <a:avLst/>
          </a:prstGeom>
        </p:spPr>
      </p:pic>
      <p:pic>
        <p:nvPicPr>
          <p:cNvPr id="16" name="Image 2" descr="preencoded.png">
            <a:extLst>
              <a:ext uri="{FF2B5EF4-FFF2-40B4-BE49-F238E27FC236}">
                <a16:creationId xmlns:a16="http://schemas.microsoft.com/office/drawing/2014/main" id="{AA3A9885-2028-3CC5-EB54-B23185D22B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4455" y="4244697"/>
            <a:ext cx="244912" cy="244912"/>
          </a:xfrm>
          <a:prstGeom prst="rect">
            <a:avLst/>
          </a:prstGeom>
        </p:spPr>
      </p:pic>
      <p:sp>
        <p:nvSpPr>
          <p:cNvPr id="19" name="Rechteck 18">
            <a:extLst>
              <a:ext uri="{FF2B5EF4-FFF2-40B4-BE49-F238E27FC236}">
                <a16:creationId xmlns:a16="http://schemas.microsoft.com/office/drawing/2014/main" id="{5FADAC2C-6CBE-7499-EAE0-0240A78543C5}"/>
              </a:ext>
            </a:extLst>
          </p:cNvPr>
          <p:cNvSpPr/>
          <p:nvPr/>
        </p:nvSpPr>
        <p:spPr>
          <a:xfrm>
            <a:off x="12857871" y="7751298"/>
            <a:ext cx="1631852" cy="3657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1475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4845" y="682308"/>
            <a:ext cx="12108775" cy="602456"/>
          </a:xfrm>
          <a:prstGeom prst="rect">
            <a:avLst/>
          </a:prstGeom>
          <a:noFill/>
          <a:ln/>
        </p:spPr>
        <p:txBody>
          <a:bodyPr wrap="none" lIns="0" tIns="0" rIns="0" bIns="0" rtlCol="0" anchor="t"/>
          <a:lstStyle/>
          <a:p>
            <a:pPr marL="0" indent="0" algn="l">
              <a:lnSpc>
                <a:spcPts val="4700"/>
              </a:lnSpc>
              <a:buNone/>
            </a:pPr>
            <a:r>
              <a:rPr lang="en-US" sz="4000" b="1" dirty="0">
                <a:solidFill>
                  <a:srgbClr val="000000"/>
                </a:solidFill>
                <a:latin typeface="Arial" panose="020B0604020202020204" pitchFamily="34" charset="0"/>
                <a:ea typeface="Inter Bold" pitchFamily="34" charset="-122"/>
                <a:cs typeface="Arial" panose="020B0604020202020204" pitchFamily="34" charset="0"/>
              </a:rPr>
              <a:t>Wie werden diese Tools in </a:t>
            </a:r>
            <a:r>
              <a:rPr lang="en-US" sz="4000" b="1" dirty="0" err="1">
                <a:solidFill>
                  <a:srgbClr val="000000"/>
                </a:solidFill>
                <a:latin typeface="Arial" panose="020B0604020202020204" pitchFamily="34" charset="0"/>
                <a:ea typeface="Inter Bold" pitchFamily="34" charset="-122"/>
                <a:cs typeface="Arial" panose="020B0604020202020204" pitchFamily="34" charset="0"/>
              </a:rPr>
              <a:t>meinem</a:t>
            </a:r>
            <a:r>
              <a:rPr lang="en-US" sz="4000" b="1" dirty="0">
                <a:solidFill>
                  <a:srgbClr val="000000"/>
                </a:solidFill>
                <a:latin typeface="Arial" panose="020B0604020202020204" pitchFamily="34" charset="0"/>
                <a:ea typeface="Inter Bold" pitchFamily="34" charset="-122"/>
                <a:cs typeface="Arial" panose="020B0604020202020204" pitchFamily="34" charset="0"/>
              </a:rPr>
              <a:t> Projekt </a:t>
            </a:r>
            <a:r>
              <a:rPr lang="en-US" sz="4000" b="1" dirty="0" err="1">
                <a:solidFill>
                  <a:srgbClr val="000000"/>
                </a:solidFill>
                <a:latin typeface="Arial" panose="020B0604020202020204" pitchFamily="34" charset="0"/>
                <a:ea typeface="Inter Bold" pitchFamily="34" charset="-122"/>
                <a:cs typeface="Arial" panose="020B0604020202020204" pitchFamily="34" charset="0"/>
              </a:rPr>
              <a:t>eingesetz</a:t>
            </a:r>
            <a:r>
              <a:rPr lang="en-US" sz="4000" b="1" dirty="0">
                <a:solidFill>
                  <a:srgbClr val="000000"/>
                </a:solidFill>
                <a:latin typeface="Arial" panose="020B0604020202020204" pitchFamily="34" charset="0"/>
                <a:ea typeface="Inter Bold" pitchFamily="34" charset="-122"/>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3" name="Shape 1"/>
          <p:cNvSpPr/>
          <p:nvPr/>
        </p:nvSpPr>
        <p:spPr>
          <a:xfrm>
            <a:off x="793790" y="3238024"/>
            <a:ext cx="4238387" cy="2683550"/>
          </a:xfrm>
          <a:prstGeom prst="roundRect">
            <a:avLst>
              <a:gd name="adj" fmla="val 3018"/>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4" name="Shape 2"/>
          <p:cNvSpPr/>
          <p:nvPr/>
        </p:nvSpPr>
        <p:spPr>
          <a:xfrm>
            <a:off x="994172" y="3438406"/>
            <a:ext cx="578406" cy="578406"/>
          </a:xfrm>
          <a:prstGeom prst="roundRect">
            <a:avLst>
              <a:gd name="adj" fmla="val 15807384"/>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3239" y="3597473"/>
            <a:ext cx="260271" cy="260271"/>
          </a:xfrm>
          <a:prstGeom prst="rect">
            <a:avLst/>
          </a:prstGeom>
        </p:spPr>
      </p:pic>
      <p:sp>
        <p:nvSpPr>
          <p:cNvPr id="6" name="Text 3"/>
          <p:cNvSpPr/>
          <p:nvPr/>
        </p:nvSpPr>
        <p:spPr>
          <a:xfrm>
            <a:off x="994172" y="4180642"/>
            <a:ext cx="3166943"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Arial" panose="020B0604020202020204" pitchFamily="34" charset="0"/>
                <a:ea typeface="Inter Bold" pitchFamily="34" charset="-122"/>
                <a:cs typeface="Arial" panose="020B0604020202020204" pitchFamily="34" charset="0"/>
              </a:rPr>
              <a:t>Terraform: Der Bauarbeiter</a:t>
            </a:r>
            <a:endParaRPr lang="en-US" sz="1850" dirty="0">
              <a:latin typeface="Arial" panose="020B0604020202020204" pitchFamily="34" charset="0"/>
              <a:cs typeface="Arial" panose="020B0604020202020204" pitchFamily="34" charset="0"/>
            </a:endParaRPr>
          </a:p>
        </p:txBody>
      </p:sp>
      <p:sp>
        <p:nvSpPr>
          <p:cNvPr id="7" name="Text 4"/>
          <p:cNvSpPr/>
          <p:nvPr/>
        </p:nvSpPr>
        <p:spPr>
          <a:xfrm>
            <a:off x="994172" y="4580096"/>
            <a:ext cx="3837623" cy="855821"/>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Erstellt die Cloud-Infrastruktur (VPC, Server, Security Groups, IP-Adressen) bei AWS.</a:t>
            </a:r>
            <a:endParaRPr lang="en-US" sz="1500" dirty="0">
              <a:latin typeface="Arial" panose="020B0604020202020204" pitchFamily="34" charset="0"/>
              <a:cs typeface="Arial" panose="020B0604020202020204" pitchFamily="34" charset="0"/>
            </a:endParaRPr>
          </a:p>
        </p:txBody>
      </p:sp>
      <p:sp>
        <p:nvSpPr>
          <p:cNvPr id="8" name="Shape 5"/>
          <p:cNvSpPr/>
          <p:nvPr/>
        </p:nvSpPr>
        <p:spPr>
          <a:xfrm>
            <a:off x="5196007" y="3238024"/>
            <a:ext cx="4238387" cy="2683550"/>
          </a:xfrm>
          <a:prstGeom prst="roundRect">
            <a:avLst>
              <a:gd name="adj" fmla="val 3018"/>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9" name="Shape 6"/>
          <p:cNvSpPr/>
          <p:nvPr/>
        </p:nvSpPr>
        <p:spPr>
          <a:xfrm>
            <a:off x="5396389" y="3438406"/>
            <a:ext cx="578406" cy="578406"/>
          </a:xfrm>
          <a:prstGeom prst="roundRect">
            <a:avLst>
              <a:gd name="adj" fmla="val 15807384"/>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5456" y="3597473"/>
            <a:ext cx="260271" cy="260271"/>
          </a:xfrm>
          <a:prstGeom prst="rect">
            <a:avLst/>
          </a:prstGeom>
        </p:spPr>
      </p:pic>
      <p:sp>
        <p:nvSpPr>
          <p:cNvPr id="11" name="Text 7"/>
          <p:cNvSpPr/>
          <p:nvPr/>
        </p:nvSpPr>
        <p:spPr>
          <a:xfrm>
            <a:off x="5396389" y="4180642"/>
            <a:ext cx="2645688"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Arial" panose="020B0604020202020204" pitchFamily="34" charset="0"/>
                <a:ea typeface="Inter Bold" pitchFamily="34" charset="-122"/>
                <a:cs typeface="Arial" panose="020B0604020202020204" pitchFamily="34" charset="0"/>
              </a:rPr>
              <a:t>Ansible: Der Einrichter</a:t>
            </a:r>
            <a:endParaRPr lang="en-US" sz="1850" dirty="0">
              <a:latin typeface="Arial" panose="020B0604020202020204" pitchFamily="34" charset="0"/>
              <a:cs typeface="Arial" panose="020B0604020202020204" pitchFamily="34" charset="0"/>
            </a:endParaRPr>
          </a:p>
        </p:txBody>
      </p:sp>
      <p:sp>
        <p:nvSpPr>
          <p:cNvPr id="12" name="Text 8"/>
          <p:cNvSpPr/>
          <p:nvPr/>
        </p:nvSpPr>
        <p:spPr>
          <a:xfrm>
            <a:off x="5396389" y="4580096"/>
            <a:ext cx="3837623" cy="1141095"/>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Installiert Software und konfiguriert Systeme. In unserem Projekt durch user-data-Skripte ersetzt, aber Ansible ist der professionelle Weg.</a:t>
            </a:r>
            <a:endParaRPr lang="en-US" sz="1500" dirty="0">
              <a:latin typeface="Arial" panose="020B0604020202020204" pitchFamily="34" charset="0"/>
              <a:cs typeface="Arial" panose="020B0604020202020204" pitchFamily="34" charset="0"/>
            </a:endParaRPr>
          </a:p>
        </p:txBody>
      </p:sp>
      <p:sp>
        <p:nvSpPr>
          <p:cNvPr id="13" name="Shape 9"/>
          <p:cNvSpPr/>
          <p:nvPr/>
        </p:nvSpPr>
        <p:spPr>
          <a:xfrm>
            <a:off x="9598223" y="3238024"/>
            <a:ext cx="4238387" cy="2683550"/>
          </a:xfrm>
          <a:prstGeom prst="roundRect">
            <a:avLst>
              <a:gd name="adj" fmla="val 3018"/>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4" name="Shape 10"/>
          <p:cNvSpPr/>
          <p:nvPr/>
        </p:nvSpPr>
        <p:spPr>
          <a:xfrm>
            <a:off x="9798606" y="3438406"/>
            <a:ext cx="578406" cy="578406"/>
          </a:xfrm>
          <a:prstGeom prst="roundRect">
            <a:avLst>
              <a:gd name="adj" fmla="val 15807384"/>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57673" y="3597473"/>
            <a:ext cx="260271" cy="260271"/>
          </a:xfrm>
          <a:prstGeom prst="rect">
            <a:avLst/>
          </a:prstGeom>
        </p:spPr>
      </p:pic>
      <p:sp>
        <p:nvSpPr>
          <p:cNvPr id="16" name="Text 11"/>
          <p:cNvSpPr/>
          <p:nvPr/>
        </p:nvSpPr>
        <p:spPr>
          <a:xfrm>
            <a:off x="9798606" y="4180642"/>
            <a:ext cx="2409944" cy="301228"/>
          </a:xfrm>
          <a:prstGeom prst="rect">
            <a:avLst/>
          </a:prstGeom>
          <a:noFill/>
          <a:ln/>
        </p:spPr>
        <p:txBody>
          <a:bodyPr wrap="none" lIns="0" tIns="0" rIns="0" bIns="0" rtlCol="0" anchor="t"/>
          <a:lstStyle/>
          <a:p>
            <a:pPr marL="0" indent="0" algn="l">
              <a:lnSpc>
                <a:spcPts val="2350"/>
              </a:lnSpc>
              <a:buNone/>
            </a:pPr>
            <a:r>
              <a:rPr lang="en-US" sz="1850" b="1" dirty="0">
                <a:solidFill>
                  <a:srgbClr val="272525"/>
                </a:solidFill>
                <a:latin typeface="Arial" panose="020B0604020202020204" pitchFamily="34" charset="0"/>
                <a:ea typeface="Inter Bold" pitchFamily="34" charset="-122"/>
                <a:cs typeface="Arial" panose="020B0604020202020204" pitchFamily="34" charset="0"/>
              </a:rPr>
              <a:t>GitHub: Die Zentrale</a:t>
            </a:r>
            <a:endParaRPr lang="en-US" sz="1850" dirty="0">
              <a:latin typeface="Arial" panose="020B0604020202020204" pitchFamily="34" charset="0"/>
              <a:cs typeface="Arial" panose="020B0604020202020204" pitchFamily="34" charset="0"/>
            </a:endParaRPr>
          </a:p>
        </p:txBody>
      </p:sp>
      <p:sp>
        <p:nvSpPr>
          <p:cNvPr id="17" name="Text 12"/>
          <p:cNvSpPr/>
          <p:nvPr/>
        </p:nvSpPr>
        <p:spPr>
          <a:xfrm>
            <a:off x="9798606" y="4580096"/>
            <a:ext cx="3837623" cy="855821"/>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Arial" panose="020B0604020202020204" pitchFamily="34" charset="0"/>
                <a:ea typeface="Inter" pitchFamily="34" charset="-122"/>
                <a:cs typeface="Arial" panose="020B0604020202020204" pitchFamily="34" charset="0"/>
              </a:rPr>
              <a:t>Speichert den Code (Git) und führt Automatisierungen aus (GitHub Actions), die Terraform und SSH-Befehle steuern.</a:t>
            </a:r>
            <a:endParaRPr lang="en-US" sz="1500" dirty="0">
              <a:latin typeface="Arial" panose="020B0604020202020204" pitchFamily="34" charset="0"/>
              <a:cs typeface="Arial" panose="020B0604020202020204" pitchFamily="34" charset="0"/>
            </a:endParaRPr>
          </a:p>
        </p:txBody>
      </p:sp>
      <p:sp>
        <p:nvSpPr>
          <p:cNvPr id="18" name="Rechteck 17">
            <a:extLst>
              <a:ext uri="{FF2B5EF4-FFF2-40B4-BE49-F238E27FC236}">
                <a16:creationId xmlns:a16="http://schemas.microsoft.com/office/drawing/2014/main" id="{3051A102-540D-D8FE-A544-F1E3FC075C06}"/>
              </a:ext>
            </a:extLst>
          </p:cNvPr>
          <p:cNvSpPr/>
          <p:nvPr/>
        </p:nvSpPr>
        <p:spPr>
          <a:xfrm>
            <a:off x="12902565" y="7709095"/>
            <a:ext cx="1573090" cy="4079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Arial" panose="020B0604020202020204" pitchFamily="34" charset="0"/>
                <a:ea typeface="Inter Bold" pitchFamily="34" charset="-122"/>
                <a:cs typeface="Arial" panose="020B0604020202020204" pitchFamily="34" charset="0"/>
              </a:rPr>
              <a:t>LIVE-DEMO</a:t>
            </a:r>
            <a:endParaRPr lang="en-US" sz="4450" dirty="0">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CA4CBE9B-1B95-34D3-30A1-54BBF768602D}"/>
              </a:ext>
            </a:extLst>
          </p:cNvPr>
          <p:cNvSpPr/>
          <p:nvPr/>
        </p:nvSpPr>
        <p:spPr>
          <a:xfrm>
            <a:off x="12829735" y="7737231"/>
            <a:ext cx="1688123" cy="3938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C291D-0C37-30A7-85CD-141904EA534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782EC66-D439-5506-E1F9-C4D1B150E933}"/>
              </a:ext>
            </a:extLst>
          </p:cNvPr>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Arial" panose="020B0604020202020204" pitchFamily="34" charset="0"/>
                <a:ea typeface="Inter Bold" pitchFamily="34" charset="-122"/>
                <a:cs typeface="Arial" panose="020B0604020202020204" pitchFamily="34" charset="0"/>
              </a:rPr>
              <a:t>VIELEN DANK FÜR AUFMERKSAMKEIT</a:t>
            </a:r>
            <a:endParaRPr lang="en-US" sz="4450" dirty="0">
              <a:latin typeface="Arial" panose="020B0604020202020204" pitchFamily="34" charset="0"/>
              <a:cs typeface="Arial" panose="020B0604020202020204" pitchFamily="34" charset="0"/>
            </a:endParaRPr>
          </a:p>
        </p:txBody>
      </p:sp>
      <p:sp>
        <p:nvSpPr>
          <p:cNvPr id="3" name="Rechteck 2">
            <a:extLst>
              <a:ext uri="{FF2B5EF4-FFF2-40B4-BE49-F238E27FC236}">
                <a16:creationId xmlns:a16="http://schemas.microsoft.com/office/drawing/2014/main" id="{32351CD7-70ED-891B-0324-79D81C3BCB27}"/>
              </a:ext>
            </a:extLst>
          </p:cNvPr>
          <p:cNvSpPr/>
          <p:nvPr/>
        </p:nvSpPr>
        <p:spPr>
          <a:xfrm>
            <a:off x="12829735" y="7737231"/>
            <a:ext cx="1688123" cy="3938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2268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71563"/>
            <a:ext cx="4252913" cy="531614"/>
          </a:xfrm>
          <a:prstGeom prst="rect">
            <a:avLst/>
          </a:prstGeom>
          <a:noFill/>
          <a:ln/>
        </p:spPr>
        <p:txBody>
          <a:bodyPr wrap="none" lIns="0" tIns="0" rIns="0" bIns="0" rtlCol="0" anchor="t"/>
          <a:lstStyle/>
          <a:p>
            <a:pPr marL="0" indent="0" algn="l">
              <a:lnSpc>
                <a:spcPts val="4150"/>
              </a:lnSpc>
              <a:buNone/>
            </a:pPr>
            <a:r>
              <a:rPr lang="en-US" sz="4800" b="1" dirty="0">
                <a:solidFill>
                  <a:srgbClr val="000000"/>
                </a:solidFill>
                <a:latin typeface="Arial" panose="020B0604020202020204" pitchFamily="34" charset="0"/>
                <a:ea typeface="Inter Bold" pitchFamily="34" charset="-122"/>
                <a:cs typeface="Arial" panose="020B0604020202020204" pitchFamily="34" charset="0"/>
              </a:rPr>
              <a:t>Agenda</a:t>
            </a:r>
            <a:endParaRPr lang="en-US" sz="4800" dirty="0">
              <a:latin typeface="Arial" panose="020B0604020202020204" pitchFamily="34" charset="0"/>
              <a:cs typeface="Arial" panose="020B0604020202020204" pitchFamily="34" charset="0"/>
            </a:endParaRPr>
          </a:p>
        </p:txBody>
      </p:sp>
      <p:sp>
        <p:nvSpPr>
          <p:cNvPr id="3" name="Shape 1"/>
          <p:cNvSpPr/>
          <p:nvPr/>
        </p:nvSpPr>
        <p:spPr>
          <a:xfrm>
            <a:off x="1048941" y="3540919"/>
            <a:ext cx="6202323" cy="170021"/>
          </a:xfrm>
          <a:prstGeom prst="roundRect">
            <a:avLst>
              <a:gd name="adj" fmla="val 42025"/>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4" name="Shape 2"/>
          <p:cNvSpPr/>
          <p:nvPr/>
        </p:nvSpPr>
        <p:spPr>
          <a:xfrm>
            <a:off x="793790" y="3370778"/>
            <a:ext cx="510302" cy="510302"/>
          </a:xfrm>
          <a:prstGeom prst="roundRect">
            <a:avLst>
              <a:gd name="adj" fmla="val 89594"/>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306" y="3498413"/>
            <a:ext cx="255151" cy="255151"/>
          </a:xfrm>
          <a:prstGeom prst="rect">
            <a:avLst/>
          </a:prstGeom>
        </p:spPr>
      </p:pic>
      <p:sp>
        <p:nvSpPr>
          <p:cNvPr id="6" name="Text 3"/>
          <p:cNvSpPr/>
          <p:nvPr/>
        </p:nvSpPr>
        <p:spPr>
          <a:xfrm>
            <a:off x="963811" y="4008596"/>
            <a:ext cx="2888337" cy="265747"/>
          </a:xfrm>
          <a:prstGeom prst="rect">
            <a:avLst/>
          </a:prstGeom>
          <a:noFill/>
          <a:ln/>
        </p:spPr>
        <p:txBody>
          <a:bodyPr wrap="none" lIns="0" tIns="0" rIns="0" bIns="0" rtlCol="0" anchor="t"/>
          <a:lstStyle/>
          <a:p>
            <a:pPr marL="0" indent="0" algn="l">
              <a:lnSpc>
                <a:spcPts val="2050"/>
              </a:lnSpc>
              <a:buNone/>
            </a:pPr>
            <a:r>
              <a:rPr lang="en-US" sz="2800" b="1" dirty="0">
                <a:solidFill>
                  <a:srgbClr val="272525"/>
                </a:solidFill>
                <a:latin typeface="Arial" panose="020B0604020202020204" pitchFamily="34" charset="0"/>
                <a:ea typeface="Inter Bold" pitchFamily="34" charset="-122"/>
                <a:cs typeface="Arial" panose="020B0604020202020204" pitchFamily="34" charset="0"/>
              </a:rPr>
              <a:t>Infrastructure as Code (IaC)</a:t>
            </a:r>
            <a:endParaRPr lang="en-US" sz="2800" dirty="0">
              <a:latin typeface="Arial" panose="020B0604020202020204" pitchFamily="34" charset="0"/>
              <a:cs typeface="Arial" panose="020B0604020202020204" pitchFamily="34" charset="0"/>
            </a:endParaRPr>
          </a:p>
        </p:txBody>
      </p:sp>
      <p:sp>
        <p:nvSpPr>
          <p:cNvPr id="7" name="Shape 4"/>
          <p:cNvSpPr/>
          <p:nvPr/>
        </p:nvSpPr>
        <p:spPr>
          <a:xfrm>
            <a:off x="7634049" y="3285768"/>
            <a:ext cx="6202442" cy="170021"/>
          </a:xfrm>
          <a:prstGeom prst="roundRect">
            <a:avLst>
              <a:gd name="adj" fmla="val 42025"/>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8" name="Shape 5"/>
          <p:cNvSpPr/>
          <p:nvPr/>
        </p:nvSpPr>
        <p:spPr>
          <a:xfrm>
            <a:off x="7378898" y="3115628"/>
            <a:ext cx="510302" cy="510302"/>
          </a:xfrm>
          <a:prstGeom prst="roundRect">
            <a:avLst>
              <a:gd name="adj" fmla="val 89594"/>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pic>
        <p:nvPicPr>
          <p:cNvPr id="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6414" y="3243263"/>
            <a:ext cx="255151" cy="255151"/>
          </a:xfrm>
          <a:prstGeom prst="rect">
            <a:avLst/>
          </a:prstGeom>
        </p:spPr>
      </p:pic>
      <p:sp>
        <p:nvSpPr>
          <p:cNvPr id="10" name="Text 6"/>
          <p:cNvSpPr/>
          <p:nvPr/>
        </p:nvSpPr>
        <p:spPr>
          <a:xfrm>
            <a:off x="7548920" y="3753445"/>
            <a:ext cx="2310408" cy="265747"/>
          </a:xfrm>
          <a:prstGeom prst="rect">
            <a:avLst/>
          </a:prstGeom>
          <a:noFill/>
          <a:ln/>
        </p:spPr>
        <p:txBody>
          <a:bodyPr wrap="none" lIns="0" tIns="0" rIns="0" bIns="0" rtlCol="0" anchor="t"/>
          <a:lstStyle/>
          <a:p>
            <a:pPr marL="0" indent="0" algn="l">
              <a:lnSpc>
                <a:spcPts val="2050"/>
              </a:lnSpc>
              <a:buNone/>
            </a:pPr>
            <a:r>
              <a:rPr lang="en-US" sz="2800" b="1" dirty="0">
                <a:solidFill>
                  <a:srgbClr val="272525"/>
                </a:solidFill>
                <a:latin typeface="Arial" panose="020B0604020202020204" pitchFamily="34" charset="0"/>
                <a:ea typeface="Inter Bold" pitchFamily="34" charset="-122"/>
                <a:cs typeface="Arial" panose="020B0604020202020204" pitchFamily="34" charset="0"/>
              </a:rPr>
              <a:t>Git &amp; Zusammenarbeit</a:t>
            </a:r>
            <a:endParaRPr lang="en-US" sz="2800" dirty="0">
              <a:latin typeface="Arial" panose="020B0604020202020204" pitchFamily="34" charset="0"/>
              <a:cs typeface="Arial" panose="020B0604020202020204" pitchFamily="34" charset="0"/>
            </a:endParaRPr>
          </a:p>
        </p:txBody>
      </p:sp>
      <p:sp>
        <p:nvSpPr>
          <p:cNvPr id="11" name="Shape 7"/>
          <p:cNvSpPr/>
          <p:nvPr/>
        </p:nvSpPr>
        <p:spPr>
          <a:xfrm>
            <a:off x="1048941" y="4997172"/>
            <a:ext cx="6202323" cy="170021"/>
          </a:xfrm>
          <a:prstGeom prst="roundRect">
            <a:avLst>
              <a:gd name="adj" fmla="val 42025"/>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2" name="Shape 8"/>
          <p:cNvSpPr/>
          <p:nvPr/>
        </p:nvSpPr>
        <p:spPr>
          <a:xfrm>
            <a:off x="793790" y="4827032"/>
            <a:ext cx="510302" cy="510302"/>
          </a:xfrm>
          <a:prstGeom prst="roundRect">
            <a:avLst>
              <a:gd name="adj" fmla="val 89594"/>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pic>
        <p:nvPicPr>
          <p:cNvPr id="13"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306" y="4954667"/>
            <a:ext cx="255151" cy="255151"/>
          </a:xfrm>
          <a:prstGeom prst="rect">
            <a:avLst/>
          </a:prstGeom>
        </p:spPr>
      </p:pic>
      <p:sp>
        <p:nvSpPr>
          <p:cNvPr id="14" name="Text 9"/>
          <p:cNvSpPr/>
          <p:nvPr/>
        </p:nvSpPr>
        <p:spPr>
          <a:xfrm>
            <a:off x="963811" y="5464850"/>
            <a:ext cx="3175159" cy="265747"/>
          </a:xfrm>
          <a:prstGeom prst="rect">
            <a:avLst/>
          </a:prstGeom>
          <a:noFill/>
          <a:ln/>
        </p:spPr>
        <p:txBody>
          <a:bodyPr wrap="none" lIns="0" tIns="0" rIns="0" bIns="0" rtlCol="0" anchor="t"/>
          <a:lstStyle/>
          <a:p>
            <a:pPr marL="0" indent="0" algn="l">
              <a:lnSpc>
                <a:spcPts val="2050"/>
              </a:lnSpc>
              <a:buNone/>
            </a:pPr>
            <a:r>
              <a:rPr lang="en-US" sz="2800" b="1" dirty="0">
                <a:solidFill>
                  <a:srgbClr val="272525"/>
                </a:solidFill>
                <a:latin typeface="Arial" panose="020B0604020202020204" pitchFamily="34" charset="0"/>
                <a:ea typeface="Inter Bold" pitchFamily="34" charset="-122"/>
                <a:cs typeface="Arial" panose="020B0604020202020204" pitchFamily="34" charset="0"/>
              </a:rPr>
              <a:t> Terraform, Ansible, GitHub</a:t>
            </a:r>
            <a:endParaRPr lang="en-US" sz="2800" dirty="0">
              <a:latin typeface="Arial" panose="020B0604020202020204" pitchFamily="34" charset="0"/>
              <a:cs typeface="Arial" panose="020B0604020202020204" pitchFamily="34" charset="0"/>
            </a:endParaRPr>
          </a:p>
        </p:txBody>
      </p:sp>
      <p:sp>
        <p:nvSpPr>
          <p:cNvPr id="15" name="Shape 10"/>
          <p:cNvSpPr/>
          <p:nvPr/>
        </p:nvSpPr>
        <p:spPr>
          <a:xfrm>
            <a:off x="7634049" y="4742021"/>
            <a:ext cx="6202442" cy="170021"/>
          </a:xfrm>
          <a:prstGeom prst="roundRect">
            <a:avLst>
              <a:gd name="adj" fmla="val 42025"/>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6" name="Shape 11"/>
          <p:cNvSpPr/>
          <p:nvPr/>
        </p:nvSpPr>
        <p:spPr>
          <a:xfrm>
            <a:off x="7378898" y="4571881"/>
            <a:ext cx="510302" cy="510302"/>
          </a:xfrm>
          <a:prstGeom prst="roundRect">
            <a:avLst>
              <a:gd name="adj" fmla="val 89594"/>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pic>
        <p:nvPicPr>
          <p:cNvPr id="17"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6414" y="4699516"/>
            <a:ext cx="255151" cy="255151"/>
          </a:xfrm>
          <a:prstGeom prst="rect">
            <a:avLst/>
          </a:prstGeom>
        </p:spPr>
      </p:pic>
      <p:sp>
        <p:nvSpPr>
          <p:cNvPr id="18" name="Text 12"/>
          <p:cNvSpPr/>
          <p:nvPr/>
        </p:nvSpPr>
        <p:spPr>
          <a:xfrm>
            <a:off x="7548920" y="5209699"/>
            <a:ext cx="3089553" cy="265747"/>
          </a:xfrm>
          <a:prstGeom prst="rect">
            <a:avLst/>
          </a:prstGeom>
          <a:noFill/>
          <a:ln/>
        </p:spPr>
        <p:txBody>
          <a:bodyPr wrap="none" lIns="0" tIns="0" rIns="0" bIns="0" rtlCol="0" anchor="t"/>
          <a:lstStyle/>
          <a:p>
            <a:pPr marL="0" indent="0" algn="l">
              <a:lnSpc>
                <a:spcPts val="2050"/>
              </a:lnSpc>
              <a:buNone/>
            </a:pPr>
            <a:r>
              <a:rPr lang="en-US" sz="2800" b="1" dirty="0">
                <a:solidFill>
                  <a:srgbClr val="272525"/>
                </a:solidFill>
                <a:latin typeface="Arial" panose="020B0604020202020204" pitchFamily="34" charset="0"/>
                <a:ea typeface="Inter Bold" pitchFamily="34" charset="-122"/>
                <a:cs typeface="Arial" panose="020B0604020202020204" pitchFamily="34" charset="0"/>
              </a:rPr>
              <a:t>Live-Demo: Webapps &amp; CI/CD</a:t>
            </a:r>
            <a:endParaRPr lang="en-US" sz="2800" dirty="0">
              <a:latin typeface="Arial" panose="020B0604020202020204" pitchFamily="34" charset="0"/>
              <a:cs typeface="Arial" panose="020B0604020202020204" pitchFamily="34" charset="0"/>
            </a:endParaRPr>
          </a:p>
        </p:txBody>
      </p:sp>
      <p:sp>
        <p:nvSpPr>
          <p:cNvPr id="19" name="Rechteck 18">
            <a:extLst>
              <a:ext uri="{FF2B5EF4-FFF2-40B4-BE49-F238E27FC236}">
                <a16:creationId xmlns:a16="http://schemas.microsoft.com/office/drawing/2014/main" id="{60978BE1-2AED-FF74-F2A7-F37A916E797F}"/>
              </a:ext>
            </a:extLst>
          </p:cNvPr>
          <p:cNvSpPr/>
          <p:nvPr/>
        </p:nvSpPr>
        <p:spPr>
          <a:xfrm>
            <a:off x="12843803" y="7765366"/>
            <a:ext cx="1786597" cy="3516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92263" y="750185"/>
            <a:ext cx="7556421" cy="1417558"/>
          </a:xfrm>
          <a:prstGeom prst="rect">
            <a:avLst/>
          </a:prstGeom>
          <a:noFill/>
          <a:ln/>
        </p:spPr>
        <p:txBody>
          <a:bodyPr wrap="square" lIns="0" tIns="0" rIns="0" bIns="0" rtlCol="0" anchor="t"/>
          <a:lstStyle/>
          <a:p>
            <a:pPr marL="0" indent="0" algn="l">
              <a:lnSpc>
                <a:spcPts val="5550"/>
              </a:lnSpc>
              <a:buNone/>
            </a:pPr>
            <a:r>
              <a:rPr lang="en-US" sz="4000" b="1" dirty="0">
                <a:solidFill>
                  <a:srgbClr val="000000"/>
                </a:solidFill>
                <a:latin typeface="Arial" panose="020B0604020202020204" pitchFamily="34" charset="0"/>
                <a:ea typeface="Inter Bold" pitchFamily="34" charset="-122"/>
                <a:cs typeface="Arial" panose="020B0604020202020204" pitchFamily="34" charset="0"/>
              </a:rPr>
              <a:t>Was ist Infrastructure as Code (IaC)?</a:t>
            </a:r>
            <a:endParaRPr lang="en-US" sz="4000" dirty="0">
              <a:latin typeface="Arial" panose="020B0604020202020204" pitchFamily="34" charset="0"/>
              <a:cs typeface="Arial" panose="020B0604020202020204" pitchFamily="34" charset="0"/>
            </a:endParaRPr>
          </a:p>
        </p:txBody>
      </p:sp>
      <p:sp>
        <p:nvSpPr>
          <p:cNvPr id="4" name="Text 1"/>
          <p:cNvSpPr/>
          <p:nvPr/>
        </p:nvSpPr>
        <p:spPr>
          <a:xfrm>
            <a:off x="793789" y="3026092"/>
            <a:ext cx="7556421" cy="1088708"/>
          </a:xfrm>
          <a:prstGeom prst="rect">
            <a:avLst/>
          </a:prstGeom>
          <a:noFill/>
          <a:ln/>
        </p:spPr>
        <p:txBody>
          <a:bodyPr wrap="square" lIns="0" tIns="0" rIns="0" bIns="0" rtlCol="0" anchor="t"/>
          <a:lstStyle/>
          <a:p>
            <a:pPr marL="285750" indent="-285750">
              <a:buFont typeface="Arial" panose="020B0604020202020204" pitchFamily="34" charset="0"/>
              <a:buChar char="•"/>
            </a:pPr>
            <a:r>
              <a:rPr lang="de-DE" sz="3600" dirty="0">
                <a:latin typeface="Arial" panose="020B0604020202020204" pitchFamily="34" charset="0"/>
                <a:cs typeface="Arial" panose="020B0604020202020204" pitchFamily="34" charset="0"/>
              </a:rPr>
              <a:t>Verwaltung &amp; Bereitstellung von IT-Infrastruktur</a:t>
            </a:r>
          </a:p>
          <a:p>
            <a:pPr marL="285750" indent="-285750">
              <a:buFont typeface="Arial" panose="020B0604020202020204" pitchFamily="34" charset="0"/>
              <a:buChar char="•"/>
            </a:pPr>
            <a:endParaRPr lang="de-DE" sz="3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3600" dirty="0">
                <a:latin typeface="Arial" panose="020B0604020202020204" pitchFamily="34" charset="0"/>
                <a:cs typeface="Arial" panose="020B0604020202020204" pitchFamily="34" charset="0"/>
              </a:rPr>
              <a:t>Nutzt maschinenlesbare Definitionsdateien</a:t>
            </a:r>
          </a:p>
          <a:p>
            <a:pPr marL="285750" indent="-285750">
              <a:buFont typeface="Arial" panose="020B0604020202020204" pitchFamily="34" charset="0"/>
              <a:buChar char="•"/>
            </a:pPr>
            <a:endParaRPr lang="de-DE" sz="3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de-DE" sz="3600" dirty="0">
                <a:latin typeface="Arial" panose="020B0604020202020204" pitchFamily="34" charset="0"/>
                <a:cs typeface="Arial" panose="020B0604020202020204" pitchFamily="34" charset="0"/>
              </a:rPr>
              <a:t>Ersetzt manuelle Konfiguration</a:t>
            </a:r>
          </a:p>
          <a:p>
            <a:pPr marL="0" indent="0" algn="l">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880870"/>
            <a:ext cx="6780728" cy="496133"/>
          </a:xfrm>
          <a:prstGeom prst="rect">
            <a:avLst/>
          </a:prstGeom>
          <a:noFill/>
          <a:ln/>
        </p:spPr>
        <p:txBody>
          <a:bodyPr wrap="none" lIns="0" tIns="0" rIns="0" bIns="0" rtlCol="0" anchor="t"/>
          <a:lstStyle/>
          <a:p>
            <a:pPr marL="0" indent="0" algn="l">
              <a:lnSpc>
                <a:spcPts val="3900"/>
              </a:lnSpc>
              <a:buNone/>
            </a:pPr>
            <a:r>
              <a:rPr lang="en-US" sz="4800" b="1" dirty="0">
                <a:solidFill>
                  <a:srgbClr val="000000"/>
                </a:solidFill>
                <a:latin typeface="Arial" panose="020B0604020202020204" pitchFamily="34" charset="0"/>
                <a:ea typeface="Inter Bold" pitchFamily="34" charset="-122"/>
                <a:cs typeface="Arial" panose="020B0604020202020204" pitchFamily="34" charset="0"/>
              </a:rPr>
              <a:t>Vorteile von Infrastructure as Code</a:t>
            </a:r>
            <a:endParaRPr lang="en-US" sz="4800" dirty="0">
              <a:latin typeface="Arial" panose="020B0604020202020204" pitchFamily="34" charset="0"/>
              <a:cs typeface="Arial" panose="020B0604020202020204" pitchFamily="34" charset="0"/>
            </a:endParaRPr>
          </a:p>
        </p:txBody>
      </p:sp>
      <p:sp>
        <p:nvSpPr>
          <p:cNvPr id="3" name="Shape 1"/>
          <p:cNvSpPr/>
          <p:nvPr/>
        </p:nvSpPr>
        <p:spPr>
          <a:xfrm>
            <a:off x="773907" y="3012162"/>
            <a:ext cx="6465808" cy="1351003"/>
          </a:xfrm>
          <a:prstGeom prst="roundRect">
            <a:avLst>
              <a:gd name="adj" fmla="val 4597"/>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4" name="Shape 2"/>
          <p:cNvSpPr/>
          <p:nvPr/>
        </p:nvSpPr>
        <p:spPr>
          <a:xfrm>
            <a:off x="960120" y="3134082"/>
            <a:ext cx="476250" cy="476250"/>
          </a:xfrm>
          <a:prstGeom prst="roundRect">
            <a:avLst>
              <a:gd name="adj" fmla="val 19198080"/>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1089" y="3265051"/>
            <a:ext cx="214313" cy="214312"/>
          </a:xfrm>
          <a:prstGeom prst="rect">
            <a:avLst/>
          </a:prstGeom>
        </p:spPr>
      </p:pic>
      <p:sp>
        <p:nvSpPr>
          <p:cNvPr id="6" name="Text 3"/>
          <p:cNvSpPr/>
          <p:nvPr/>
        </p:nvSpPr>
        <p:spPr>
          <a:xfrm>
            <a:off x="960120" y="3721418"/>
            <a:ext cx="1984653" cy="248007"/>
          </a:xfrm>
          <a:prstGeom prst="rect">
            <a:avLst/>
          </a:prstGeom>
          <a:noFill/>
          <a:ln/>
        </p:spPr>
        <p:txBody>
          <a:bodyPr wrap="none" lIns="0" tIns="0" rIns="0" bIns="0" rtlCol="0" anchor="t"/>
          <a:lstStyle/>
          <a:p>
            <a:pPr marL="0" indent="0" algn="l">
              <a:lnSpc>
                <a:spcPts val="1950"/>
              </a:lnSpc>
              <a:buNone/>
            </a:pPr>
            <a:r>
              <a:rPr lang="en-US" sz="2000" b="1" dirty="0" err="1">
                <a:solidFill>
                  <a:srgbClr val="272525"/>
                </a:solidFill>
                <a:latin typeface="Arial" panose="020B0604020202020204" pitchFamily="34" charset="0"/>
                <a:ea typeface="Inter Bold" pitchFamily="34" charset="-122"/>
                <a:cs typeface="Arial" panose="020B0604020202020204" pitchFamily="34" charset="0"/>
              </a:rPr>
              <a:t>Automatisierung</a:t>
            </a:r>
            <a:endParaRPr lang="en-US" sz="2000" dirty="0">
              <a:latin typeface="Arial" panose="020B0604020202020204" pitchFamily="34" charset="0"/>
              <a:cs typeface="Arial" panose="020B0604020202020204" pitchFamily="34" charset="0"/>
            </a:endParaRPr>
          </a:p>
        </p:txBody>
      </p:sp>
      <p:sp>
        <p:nvSpPr>
          <p:cNvPr id="7" name="Text 4"/>
          <p:cNvSpPr/>
          <p:nvPr/>
        </p:nvSpPr>
        <p:spPr>
          <a:xfrm>
            <a:off x="960120" y="4036100"/>
            <a:ext cx="6133148" cy="215979"/>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Arial" panose="020B0604020202020204" pitchFamily="34" charset="0"/>
                <a:ea typeface="Inter" pitchFamily="34" charset="-122"/>
                <a:cs typeface="Arial" panose="020B0604020202020204" pitchFamily="34" charset="0"/>
              </a:rPr>
              <a:t>Minimierte manuelle Eingriffe, schnellere Deployments.</a:t>
            </a:r>
            <a:endParaRPr lang="en-US" sz="1250" dirty="0">
              <a:latin typeface="Arial" panose="020B0604020202020204" pitchFamily="34" charset="0"/>
              <a:cs typeface="Arial" panose="020B0604020202020204" pitchFamily="34" charset="0"/>
            </a:endParaRPr>
          </a:p>
        </p:txBody>
      </p:sp>
      <p:sp>
        <p:nvSpPr>
          <p:cNvPr id="8" name="Shape 5"/>
          <p:cNvSpPr/>
          <p:nvPr/>
        </p:nvSpPr>
        <p:spPr>
          <a:xfrm>
            <a:off x="7370683" y="2967752"/>
            <a:ext cx="6465927" cy="1450657"/>
          </a:xfrm>
          <a:prstGeom prst="roundRect">
            <a:avLst>
              <a:gd name="adj" fmla="val 4597"/>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9" name="Shape 6"/>
          <p:cNvSpPr/>
          <p:nvPr/>
        </p:nvSpPr>
        <p:spPr>
          <a:xfrm>
            <a:off x="7537013" y="3134082"/>
            <a:ext cx="476250" cy="476250"/>
          </a:xfrm>
          <a:prstGeom prst="roundRect">
            <a:avLst>
              <a:gd name="adj" fmla="val 19198080"/>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7982" y="3265051"/>
            <a:ext cx="214313" cy="214312"/>
          </a:xfrm>
          <a:prstGeom prst="rect">
            <a:avLst/>
          </a:prstGeom>
        </p:spPr>
      </p:pic>
      <p:sp>
        <p:nvSpPr>
          <p:cNvPr id="11" name="Text 7"/>
          <p:cNvSpPr/>
          <p:nvPr/>
        </p:nvSpPr>
        <p:spPr>
          <a:xfrm>
            <a:off x="7537013" y="3721418"/>
            <a:ext cx="1984653" cy="248007"/>
          </a:xfrm>
          <a:prstGeom prst="rect">
            <a:avLst/>
          </a:prstGeom>
          <a:noFill/>
          <a:ln/>
        </p:spPr>
        <p:txBody>
          <a:bodyPr wrap="none" lIns="0" tIns="0" rIns="0" bIns="0" rtlCol="0" anchor="t"/>
          <a:lstStyle/>
          <a:p>
            <a:pPr marL="0" indent="0" algn="l">
              <a:lnSpc>
                <a:spcPts val="1950"/>
              </a:lnSpc>
              <a:buNone/>
            </a:pPr>
            <a:r>
              <a:rPr lang="en-US" sz="2000" b="1" dirty="0">
                <a:solidFill>
                  <a:srgbClr val="272525"/>
                </a:solidFill>
                <a:latin typeface="Arial" panose="020B0604020202020204" pitchFamily="34" charset="0"/>
                <a:ea typeface="Inter Bold" pitchFamily="34" charset="-122"/>
                <a:cs typeface="Arial" panose="020B0604020202020204" pitchFamily="34" charset="0"/>
              </a:rPr>
              <a:t>Deklarativer Ansatz</a:t>
            </a:r>
            <a:endParaRPr lang="en-US" sz="2000" dirty="0">
              <a:latin typeface="Arial" panose="020B0604020202020204" pitchFamily="34" charset="0"/>
              <a:cs typeface="Arial" panose="020B0604020202020204" pitchFamily="34" charset="0"/>
            </a:endParaRPr>
          </a:p>
        </p:txBody>
      </p:sp>
      <p:sp>
        <p:nvSpPr>
          <p:cNvPr id="12" name="Text 8"/>
          <p:cNvSpPr/>
          <p:nvPr/>
        </p:nvSpPr>
        <p:spPr>
          <a:xfrm>
            <a:off x="7537013" y="4036100"/>
            <a:ext cx="6133267" cy="215979"/>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Arial" panose="020B0604020202020204" pitchFamily="34" charset="0"/>
                <a:ea typeface="Inter" pitchFamily="34" charset="-122"/>
                <a:cs typeface="Arial" panose="020B0604020202020204" pitchFamily="34" charset="0"/>
              </a:rPr>
              <a:t>Definition des gewünschten Endzustands, nicht der Schritte.</a:t>
            </a:r>
            <a:endParaRPr lang="en-US" sz="1250" dirty="0">
              <a:latin typeface="Arial" panose="020B0604020202020204" pitchFamily="34" charset="0"/>
              <a:cs typeface="Arial" panose="020B0604020202020204" pitchFamily="34" charset="0"/>
            </a:endParaRPr>
          </a:p>
        </p:txBody>
      </p:sp>
      <p:sp>
        <p:nvSpPr>
          <p:cNvPr id="13" name="Shape 9"/>
          <p:cNvSpPr/>
          <p:nvPr/>
        </p:nvSpPr>
        <p:spPr>
          <a:xfrm>
            <a:off x="793790" y="4529495"/>
            <a:ext cx="6465808" cy="1450657"/>
          </a:xfrm>
          <a:prstGeom prst="roundRect">
            <a:avLst>
              <a:gd name="adj" fmla="val 4597"/>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4" name="Shape 10"/>
          <p:cNvSpPr/>
          <p:nvPr/>
        </p:nvSpPr>
        <p:spPr>
          <a:xfrm>
            <a:off x="960120" y="4695825"/>
            <a:ext cx="476250" cy="476250"/>
          </a:xfrm>
          <a:prstGeom prst="roundRect">
            <a:avLst>
              <a:gd name="adj" fmla="val 19198080"/>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1089" y="4826794"/>
            <a:ext cx="214313" cy="214312"/>
          </a:xfrm>
          <a:prstGeom prst="rect">
            <a:avLst/>
          </a:prstGeom>
        </p:spPr>
      </p:pic>
      <p:sp>
        <p:nvSpPr>
          <p:cNvPr id="16" name="Text 11"/>
          <p:cNvSpPr/>
          <p:nvPr/>
        </p:nvSpPr>
        <p:spPr>
          <a:xfrm>
            <a:off x="960120" y="5283160"/>
            <a:ext cx="1984653" cy="248007"/>
          </a:xfrm>
          <a:prstGeom prst="rect">
            <a:avLst/>
          </a:prstGeom>
          <a:noFill/>
          <a:ln/>
        </p:spPr>
        <p:txBody>
          <a:bodyPr wrap="none" lIns="0" tIns="0" rIns="0" bIns="0" rtlCol="0" anchor="t"/>
          <a:lstStyle/>
          <a:p>
            <a:pPr marL="0" indent="0" algn="l">
              <a:lnSpc>
                <a:spcPts val="1950"/>
              </a:lnSpc>
              <a:buNone/>
            </a:pPr>
            <a:r>
              <a:rPr lang="en-US" sz="2000" b="1" dirty="0">
                <a:solidFill>
                  <a:srgbClr val="272525"/>
                </a:solidFill>
                <a:latin typeface="Arial" panose="020B0604020202020204" pitchFamily="34" charset="0"/>
                <a:ea typeface="Inter Bold" pitchFamily="34" charset="-122"/>
                <a:cs typeface="Arial" panose="020B0604020202020204" pitchFamily="34" charset="0"/>
              </a:rPr>
              <a:t>Versionskontrolle</a:t>
            </a:r>
            <a:endParaRPr lang="en-US" sz="2000" dirty="0">
              <a:latin typeface="Arial" panose="020B0604020202020204" pitchFamily="34" charset="0"/>
              <a:cs typeface="Arial" panose="020B0604020202020204" pitchFamily="34" charset="0"/>
            </a:endParaRPr>
          </a:p>
        </p:txBody>
      </p:sp>
      <p:sp>
        <p:nvSpPr>
          <p:cNvPr id="17" name="Text 12"/>
          <p:cNvSpPr/>
          <p:nvPr/>
        </p:nvSpPr>
        <p:spPr>
          <a:xfrm>
            <a:off x="960120" y="5597843"/>
            <a:ext cx="6133148" cy="215979"/>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Arial" panose="020B0604020202020204" pitchFamily="34" charset="0"/>
                <a:ea typeface="Inter" pitchFamily="34" charset="-122"/>
                <a:cs typeface="Arial" panose="020B0604020202020204" pitchFamily="34" charset="0"/>
              </a:rPr>
              <a:t>Änderungen sind nachvollziehbar dokumentiert und rückverfolgbar.</a:t>
            </a:r>
            <a:endParaRPr lang="en-US" sz="1250" dirty="0">
              <a:latin typeface="Arial" panose="020B0604020202020204" pitchFamily="34" charset="0"/>
              <a:cs typeface="Arial" panose="020B0604020202020204" pitchFamily="34" charset="0"/>
            </a:endParaRPr>
          </a:p>
        </p:txBody>
      </p:sp>
      <p:sp>
        <p:nvSpPr>
          <p:cNvPr id="18" name="Shape 13"/>
          <p:cNvSpPr/>
          <p:nvPr/>
        </p:nvSpPr>
        <p:spPr>
          <a:xfrm>
            <a:off x="7370683" y="4529495"/>
            <a:ext cx="6465927" cy="1450657"/>
          </a:xfrm>
          <a:prstGeom prst="roundRect">
            <a:avLst>
              <a:gd name="adj" fmla="val 4597"/>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9" name="Shape 14"/>
          <p:cNvSpPr/>
          <p:nvPr/>
        </p:nvSpPr>
        <p:spPr>
          <a:xfrm>
            <a:off x="7537013" y="4695825"/>
            <a:ext cx="476250" cy="476250"/>
          </a:xfrm>
          <a:prstGeom prst="roundRect">
            <a:avLst>
              <a:gd name="adj" fmla="val 19198080"/>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7982" y="4826794"/>
            <a:ext cx="214313" cy="214312"/>
          </a:xfrm>
          <a:prstGeom prst="rect">
            <a:avLst/>
          </a:prstGeom>
        </p:spPr>
      </p:pic>
      <p:sp>
        <p:nvSpPr>
          <p:cNvPr id="21" name="Text 15"/>
          <p:cNvSpPr/>
          <p:nvPr/>
        </p:nvSpPr>
        <p:spPr>
          <a:xfrm>
            <a:off x="7537013" y="5283160"/>
            <a:ext cx="1984653" cy="248007"/>
          </a:xfrm>
          <a:prstGeom prst="rect">
            <a:avLst/>
          </a:prstGeom>
          <a:noFill/>
          <a:ln/>
        </p:spPr>
        <p:txBody>
          <a:bodyPr wrap="none" lIns="0" tIns="0" rIns="0" bIns="0" rtlCol="0" anchor="t"/>
          <a:lstStyle/>
          <a:p>
            <a:pPr marL="0" indent="0" algn="l">
              <a:lnSpc>
                <a:spcPts val="1950"/>
              </a:lnSpc>
              <a:buNone/>
            </a:pPr>
            <a:r>
              <a:rPr lang="en-US" sz="2000" b="1" dirty="0">
                <a:solidFill>
                  <a:srgbClr val="272525"/>
                </a:solidFill>
                <a:latin typeface="Arial" panose="020B0604020202020204" pitchFamily="34" charset="0"/>
                <a:ea typeface="Inter Bold" pitchFamily="34" charset="-122"/>
                <a:cs typeface="Arial" panose="020B0604020202020204" pitchFamily="34" charset="0"/>
              </a:rPr>
              <a:t>Idempotenz</a:t>
            </a:r>
            <a:endParaRPr lang="en-US" sz="2000" dirty="0">
              <a:latin typeface="Arial" panose="020B0604020202020204" pitchFamily="34" charset="0"/>
              <a:cs typeface="Arial" panose="020B0604020202020204" pitchFamily="34" charset="0"/>
            </a:endParaRPr>
          </a:p>
        </p:txBody>
      </p:sp>
      <p:sp>
        <p:nvSpPr>
          <p:cNvPr id="22" name="Text 16"/>
          <p:cNvSpPr/>
          <p:nvPr/>
        </p:nvSpPr>
        <p:spPr>
          <a:xfrm>
            <a:off x="7537013" y="5597843"/>
            <a:ext cx="6133267" cy="215979"/>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Arial" panose="020B0604020202020204" pitchFamily="34" charset="0"/>
                <a:ea typeface="Inter" pitchFamily="34" charset="-122"/>
                <a:cs typeface="Arial" panose="020B0604020202020204" pitchFamily="34" charset="0"/>
              </a:rPr>
              <a:t>Gleiches Ergebnis bei wiederholter Ausführung.</a:t>
            </a:r>
            <a:endParaRPr lang="en-US" sz="1250" dirty="0">
              <a:latin typeface="Arial" panose="020B0604020202020204" pitchFamily="34" charset="0"/>
              <a:cs typeface="Arial" panose="020B0604020202020204" pitchFamily="34" charset="0"/>
            </a:endParaRPr>
          </a:p>
        </p:txBody>
      </p:sp>
      <p:sp>
        <p:nvSpPr>
          <p:cNvPr id="23" name="Rechteck 22">
            <a:extLst>
              <a:ext uri="{FF2B5EF4-FFF2-40B4-BE49-F238E27FC236}">
                <a16:creationId xmlns:a16="http://schemas.microsoft.com/office/drawing/2014/main" id="{C1F4DD08-7702-068C-056D-86831D611EE0}"/>
              </a:ext>
            </a:extLst>
          </p:cNvPr>
          <p:cNvSpPr/>
          <p:nvPr/>
        </p:nvSpPr>
        <p:spPr>
          <a:xfrm>
            <a:off x="12801600" y="7737231"/>
            <a:ext cx="1716258" cy="3798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157168"/>
            <a:ext cx="7450693" cy="460772"/>
          </a:xfrm>
          <a:prstGeom prst="rect">
            <a:avLst/>
          </a:prstGeom>
          <a:noFill/>
          <a:ln/>
        </p:spPr>
        <p:txBody>
          <a:bodyPr wrap="none" lIns="0" tIns="0" rIns="0" bIns="0" rtlCol="0" anchor="t"/>
          <a:lstStyle/>
          <a:p>
            <a:pPr marL="0" indent="0" algn="l">
              <a:lnSpc>
                <a:spcPts val="3600"/>
              </a:lnSpc>
              <a:buNone/>
            </a:pPr>
            <a:r>
              <a:rPr lang="en-US" sz="4800" b="1" dirty="0">
                <a:solidFill>
                  <a:srgbClr val="000000"/>
                </a:solidFill>
                <a:latin typeface="Arial" panose="020B0604020202020204" pitchFamily="34" charset="0"/>
                <a:ea typeface="Inter Bold" pitchFamily="34" charset="-122"/>
                <a:cs typeface="Arial" panose="020B0604020202020204" pitchFamily="34" charset="0"/>
              </a:rPr>
              <a:t>Wie vereinfacht Git die Zusammenarbeit?</a:t>
            </a:r>
          </a:p>
          <a:p>
            <a:pPr marL="0" indent="0" algn="l">
              <a:lnSpc>
                <a:spcPts val="3600"/>
              </a:lnSpc>
              <a:buNone/>
            </a:pPr>
            <a:endParaRPr lang="en-US" sz="4000" b="1" dirty="0">
              <a:solidFill>
                <a:srgbClr val="000000"/>
              </a:solidFill>
              <a:latin typeface="Arial" panose="020B0604020202020204" pitchFamily="34" charset="0"/>
              <a:ea typeface="Inter Bold" pitchFamily="34" charset="-122"/>
              <a:cs typeface="Arial" panose="020B0604020202020204" pitchFamily="34" charset="0"/>
            </a:endParaRPr>
          </a:p>
          <a:p>
            <a:pPr marL="0" indent="0" algn="l">
              <a:lnSpc>
                <a:spcPts val="3600"/>
              </a:lnSpc>
              <a:buNone/>
            </a:pPr>
            <a:endParaRPr lang="en-US" sz="4000" b="1" dirty="0">
              <a:solidFill>
                <a:srgbClr val="000000"/>
              </a:solidFill>
              <a:latin typeface="Arial" panose="020B0604020202020204" pitchFamily="34" charset="0"/>
              <a:ea typeface="Inter Bold" pitchFamily="34" charset="-122"/>
              <a:cs typeface="Arial" panose="020B0604020202020204" pitchFamily="34" charset="0"/>
            </a:endParaRPr>
          </a:p>
          <a:p>
            <a:pPr marL="0" indent="0" algn="l">
              <a:lnSpc>
                <a:spcPts val="3600"/>
              </a:lnSpc>
              <a:buNone/>
            </a:pPr>
            <a:endParaRPr lang="en-US" sz="4000" b="1" dirty="0">
              <a:solidFill>
                <a:srgbClr val="000000"/>
              </a:solidFill>
              <a:latin typeface="Arial" panose="020B0604020202020204" pitchFamily="34" charset="0"/>
              <a:ea typeface="Inter Bold" pitchFamily="34" charset="-122"/>
              <a:cs typeface="Arial" panose="020B0604020202020204" pitchFamily="34" charset="0"/>
            </a:endParaRPr>
          </a:p>
          <a:p>
            <a:pPr marL="571500" indent="-571500">
              <a:buFont typeface="Arial" panose="020B0604020202020204" pitchFamily="34" charset="0"/>
              <a:buChar char="•"/>
            </a:pPr>
            <a:r>
              <a:rPr lang="de-DE" sz="4000" dirty="0">
                <a:latin typeface="Arial" panose="020B0604020202020204" pitchFamily="34" charset="0"/>
                <a:cs typeface="Arial" panose="020B0604020202020204" pitchFamily="34" charset="0"/>
              </a:rPr>
              <a:t>Versionskontrollsystem für Code-Änderungen</a:t>
            </a:r>
          </a:p>
          <a:p>
            <a:endParaRPr lang="de-DE" sz="40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de-DE" sz="4000" dirty="0">
                <a:latin typeface="Arial" panose="020B0604020202020204" pitchFamily="34" charset="0"/>
                <a:cs typeface="Arial" panose="020B0604020202020204" pitchFamily="34" charset="0"/>
              </a:rPr>
              <a:t>Ermöglicht parallele Entwicklung</a:t>
            </a:r>
          </a:p>
          <a:p>
            <a:pPr marL="571500" indent="-571500">
              <a:buFont typeface="Arial" panose="020B0604020202020204" pitchFamily="34" charset="0"/>
              <a:buChar char="•"/>
            </a:pPr>
            <a:endParaRPr lang="de-DE" sz="4000" dirty="0">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de-DE" sz="4000" dirty="0">
                <a:latin typeface="Arial" panose="020B0604020202020204" pitchFamily="34" charset="0"/>
                <a:cs typeface="Arial" panose="020B0604020202020204" pitchFamily="34" charset="0"/>
              </a:rPr>
              <a:t>Unterstützt strukturierte Integration von Beiträgen</a:t>
            </a:r>
          </a:p>
          <a:p>
            <a:pPr marL="571500" indent="-571500" algn="l">
              <a:lnSpc>
                <a:spcPts val="3600"/>
              </a:lnSpc>
              <a:buFont typeface="Arial" panose="020B0604020202020204" pitchFamily="34" charset="0"/>
              <a:buChar char="•"/>
            </a:pPr>
            <a:endParaRPr lang="en-US" sz="4000" dirty="0">
              <a:latin typeface="Arial" panose="020B0604020202020204" pitchFamily="34" charset="0"/>
              <a:cs typeface="Arial" panose="020B0604020202020204" pitchFamily="34" charset="0"/>
            </a:endParaRPr>
          </a:p>
        </p:txBody>
      </p:sp>
      <p:sp>
        <p:nvSpPr>
          <p:cNvPr id="34" name="Rechteck 33">
            <a:extLst>
              <a:ext uri="{FF2B5EF4-FFF2-40B4-BE49-F238E27FC236}">
                <a16:creationId xmlns:a16="http://schemas.microsoft.com/office/drawing/2014/main" id="{DD9B26A1-AFFB-1CF5-1368-1F7DCFEA9551}"/>
              </a:ext>
            </a:extLst>
          </p:cNvPr>
          <p:cNvSpPr/>
          <p:nvPr/>
        </p:nvSpPr>
        <p:spPr>
          <a:xfrm>
            <a:off x="12815668" y="7765366"/>
            <a:ext cx="1702190" cy="3516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E2971-97A2-55AC-D963-37B7C0AF207C}"/>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C9AD7F8-A40E-9488-F913-6BF1D80CCB12}"/>
              </a:ext>
            </a:extLst>
          </p:cNvPr>
          <p:cNvSpPr/>
          <p:nvPr/>
        </p:nvSpPr>
        <p:spPr>
          <a:xfrm>
            <a:off x="793790" y="627995"/>
            <a:ext cx="7450693" cy="460772"/>
          </a:xfrm>
          <a:prstGeom prst="rect">
            <a:avLst/>
          </a:prstGeom>
          <a:noFill/>
          <a:ln/>
        </p:spPr>
        <p:txBody>
          <a:bodyPr wrap="none" lIns="0" tIns="0" rIns="0" bIns="0" rtlCol="0" anchor="t"/>
          <a:lstStyle/>
          <a:p>
            <a:r>
              <a:rPr lang="de-DE" sz="3600" b="1" dirty="0">
                <a:latin typeface="Arial" panose="020B0604020202020204" pitchFamily="34" charset="0"/>
                <a:cs typeface="Arial" panose="020B0604020202020204" pitchFamily="34" charset="0"/>
              </a:rPr>
              <a:t>wie genau vereinfacht </a:t>
            </a:r>
            <a:r>
              <a:rPr lang="de-DE" sz="3600" b="1" dirty="0" err="1">
                <a:latin typeface="Arial" panose="020B0604020202020204" pitchFamily="34" charset="0"/>
                <a:cs typeface="Arial" panose="020B0604020202020204" pitchFamily="34" charset="0"/>
              </a:rPr>
              <a:t>Git</a:t>
            </a:r>
            <a:r>
              <a:rPr lang="de-DE" sz="3600" b="1" dirty="0">
                <a:latin typeface="Arial" panose="020B0604020202020204" pitchFamily="34" charset="0"/>
                <a:cs typeface="Arial" panose="020B0604020202020204" pitchFamily="34" charset="0"/>
              </a:rPr>
              <a:t> die Zusammenarbeit </a:t>
            </a:r>
          </a:p>
          <a:p>
            <a:r>
              <a:rPr lang="de-DE" sz="3600" b="1" dirty="0">
                <a:latin typeface="Arial" panose="020B0604020202020204" pitchFamily="34" charset="0"/>
                <a:cs typeface="Arial" panose="020B0604020202020204" pitchFamily="34" charset="0"/>
              </a:rPr>
              <a:t>in </a:t>
            </a:r>
            <a:r>
              <a:rPr lang="de-DE" sz="3600" b="1" dirty="0" err="1">
                <a:latin typeface="Arial" panose="020B0604020202020204" pitchFamily="34" charset="0"/>
                <a:cs typeface="Arial" panose="020B0604020202020204" pitchFamily="34" charset="0"/>
              </a:rPr>
              <a:t>DevOps</a:t>
            </a:r>
            <a:r>
              <a:rPr lang="de-DE" sz="3600" b="1" dirty="0">
                <a:latin typeface="Arial" panose="020B0604020202020204" pitchFamily="34" charset="0"/>
                <a:cs typeface="Arial" panose="020B0604020202020204" pitchFamily="34" charset="0"/>
              </a:rPr>
              <a:t>-Teams?</a:t>
            </a:r>
          </a:p>
        </p:txBody>
      </p:sp>
      <p:sp>
        <p:nvSpPr>
          <p:cNvPr id="3" name="Text 1">
            <a:extLst>
              <a:ext uri="{FF2B5EF4-FFF2-40B4-BE49-F238E27FC236}">
                <a16:creationId xmlns:a16="http://schemas.microsoft.com/office/drawing/2014/main" id="{5417E527-C35F-BD6D-64AC-23362A76F66A}"/>
              </a:ext>
            </a:extLst>
          </p:cNvPr>
          <p:cNvSpPr/>
          <p:nvPr/>
        </p:nvSpPr>
        <p:spPr>
          <a:xfrm>
            <a:off x="793790" y="1809512"/>
            <a:ext cx="13042821" cy="389096"/>
          </a:xfrm>
          <a:prstGeom prst="rect">
            <a:avLst/>
          </a:prstGeom>
          <a:noFill/>
          <a:ln/>
        </p:spPr>
        <p:txBody>
          <a:bodyPr wrap="square" lIns="0" tIns="0" rIns="0" bIns="0" rtlCol="0" anchor="t"/>
          <a:lstStyle/>
          <a:p>
            <a:pPr marL="0" indent="0" algn="l">
              <a:lnSpc>
                <a:spcPts val="1500"/>
              </a:lnSpc>
              <a:buNone/>
            </a:pPr>
            <a:endParaRPr lang="en-US" sz="1150" dirty="0">
              <a:latin typeface="Arial" panose="020B0604020202020204" pitchFamily="34" charset="0"/>
              <a:cs typeface="Arial" panose="020B0604020202020204" pitchFamily="34" charset="0"/>
            </a:endParaRPr>
          </a:p>
        </p:txBody>
      </p:sp>
      <p:sp>
        <p:nvSpPr>
          <p:cNvPr id="4" name="Shape 2">
            <a:extLst>
              <a:ext uri="{FF2B5EF4-FFF2-40B4-BE49-F238E27FC236}">
                <a16:creationId xmlns:a16="http://schemas.microsoft.com/office/drawing/2014/main" id="{2A8EC18C-EBC9-19F9-E746-0321914AAC2F}"/>
              </a:ext>
            </a:extLst>
          </p:cNvPr>
          <p:cNvSpPr/>
          <p:nvPr/>
        </p:nvSpPr>
        <p:spPr>
          <a:xfrm>
            <a:off x="793790" y="2306360"/>
            <a:ext cx="6473547" cy="1524833"/>
          </a:xfrm>
          <a:prstGeom prst="roundRect">
            <a:avLst>
              <a:gd name="adj" fmla="val 4061"/>
            </a:avLst>
          </a:prstGeom>
          <a:solidFill>
            <a:srgbClr val="DADBF1"/>
          </a:solidFill>
          <a:ln w="7620">
            <a:solidFill>
              <a:srgbClr val="C0C1D7"/>
            </a:solidFill>
            <a:prstDash val="solid"/>
          </a:ln>
        </p:spPr>
        <p:txBody>
          <a:bodyPr/>
          <a:lstStyle/>
          <a:p>
            <a:endParaRPr lang="de-DE" dirty="0">
              <a:latin typeface="Arial" panose="020B0604020202020204" pitchFamily="34" charset="0"/>
              <a:cs typeface="Arial" panose="020B0604020202020204" pitchFamily="34" charset="0"/>
            </a:endParaRPr>
          </a:p>
        </p:txBody>
      </p:sp>
      <p:sp>
        <p:nvSpPr>
          <p:cNvPr id="5" name="Shape 3">
            <a:extLst>
              <a:ext uri="{FF2B5EF4-FFF2-40B4-BE49-F238E27FC236}">
                <a16:creationId xmlns:a16="http://schemas.microsoft.com/office/drawing/2014/main" id="{80A7D30E-B7B1-4F88-01D9-500C3B28B9EA}"/>
              </a:ext>
            </a:extLst>
          </p:cNvPr>
          <p:cNvSpPr/>
          <p:nvPr/>
        </p:nvSpPr>
        <p:spPr>
          <a:xfrm>
            <a:off x="948809" y="2461379"/>
            <a:ext cx="442198" cy="442198"/>
          </a:xfrm>
          <a:prstGeom prst="roundRect">
            <a:avLst>
              <a:gd name="adj" fmla="val 20676452"/>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6" name="Image 0" descr="preencoded.png">
            <a:extLst>
              <a:ext uri="{FF2B5EF4-FFF2-40B4-BE49-F238E27FC236}">
                <a16:creationId xmlns:a16="http://schemas.microsoft.com/office/drawing/2014/main" id="{8AB2748B-30AD-BB2B-B5DB-455F39DFF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372" y="2582942"/>
            <a:ext cx="198953" cy="198953"/>
          </a:xfrm>
          <a:prstGeom prst="rect">
            <a:avLst/>
          </a:prstGeom>
        </p:spPr>
      </p:pic>
      <p:sp>
        <p:nvSpPr>
          <p:cNvPr id="7" name="Text 4">
            <a:extLst>
              <a:ext uri="{FF2B5EF4-FFF2-40B4-BE49-F238E27FC236}">
                <a16:creationId xmlns:a16="http://schemas.microsoft.com/office/drawing/2014/main" id="{397238CC-3483-D501-6053-5410677CFA7A}"/>
              </a:ext>
            </a:extLst>
          </p:cNvPr>
          <p:cNvSpPr/>
          <p:nvPr/>
        </p:nvSpPr>
        <p:spPr>
          <a:xfrm>
            <a:off x="948809" y="2999303"/>
            <a:ext cx="3462814"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Arial" panose="020B0604020202020204" pitchFamily="34" charset="0"/>
                <a:ea typeface="Inter Bold" pitchFamily="34" charset="-122"/>
                <a:cs typeface="Arial" panose="020B0604020202020204" pitchFamily="34" charset="0"/>
              </a:rPr>
              <a:t>Parallele Entwicklung durch Branching</a:t>
            </a:r>
            <a:endParaRPr lang="en-US" sz="1450" dirty="0">
              <a:latin typeface="Arial" panose="020B0604020202020204" pitchFamily="34" charset="0"/>
              <a:cs typeface="Arial" panose="020B0604020202020204" pitchFamily="34" charset="0"/>
            </a:endParaRPr>
          </a:p>
        </p:txBody>
      </p:sp>
      <p:sp>
        <p:nvSpPr>
          <p:cNvPr id="8" name="Text 5">
            <a:extLst>
              <a:ext uri="{FF2B5EF4-FFF2-40B4-BE49-F238E27FC236}">
                <a16:creationId xmlns:a16="http://schemas.microsoft.com/office/drawing/2014/main" id="{FAC15459-CEEF-4D98-0C15-0E953D2BB639}"/>
              </a:ext>
            </a:extLst>
          </p:cNvPr>
          <p:cNvSpPr/>
          <p:nvPr/>
        </p:nvSpPr>
        <p:spPr>
          <a:xfrm>
            <a:off x="948809" y="3287077"/>
            <a:ext cx="6163508"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Arial" panose="020B0604020202020204" pitchFamily="34" charset="0"/>
                <a:ea typeface="Inter" pitchFamily="34" charset="-122"/>
                <a:cs typeface="Arial" panose="020B0604020202020204" pitchFamily="34" charset="0"/>
              </a:rPr>
              <a:t>Gits Branching-Modell ermöglicht es mehreren Entwicklern, gleichzeitig an verschiedenen Features oder Infrastrukturkomponenten zu arbeiten.</a:t>
            </a:r>
            <a:endParaRPr lang="en-US" sz="1150" dirty="0">
              <a:latin typeface="Arial" panose="020B0604020202020204" pitchFamily="34" charset="0"/>
              <a:cs typeface="Arial" panose="020B0604020202020204" pitchFamily="34" charset="0"/>
            </a:endParaRPr>
          </a:p>
        </p:txBody>
      </p:sp>
      <p:sp>
        <p:nvSpPr>
          <p:cNvPr id="9" name="Shape 6">
            <a:extLst>
              <a:ext uri="{FF2B5EF4-FFF2-40B4-BE49-F238E27FC236}">
                <a16:creationId xmlns:a16="http://schemas.microsoft.com/office/drawing/2014/main" id="{65F5254B-CE1C-B781-C0A6-3CD585253E1C}"/>
              </a:ext>
            </a:extLst>
          </p:cNvPr>
          <p:cNvSpPr/>
          <p:nvPr/>
        </p:nvSpPr>
        <p:spPr>
          <a:xfrm>
            <a:off x="7363063" y="2306360"/>
            <a:ext cx="6473547" cy="1524833"/>
          </a:xfrm>
          <a:prstGeom prst="roundRect">
            <a:avLst>
              <a:gd name="adj" fmla="val 4061"/>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0" name="Shape 7">
            <a:extLst>
              <a:ext uri="{FF2B5EF4-FFF2-40B4-BE49-F238E27FC236}">
                <a16:creationId xmlns:a16="http://schemas.microsoft.com/office/drawing/2014/main" id="{F90A9EDB-3477-B0C0-9E55-5F77596BB89A}"/>
              </a:ext>
            </a:extLst>
          </p:cNvPr>
          <p:cNvSpPr/>
          <p:nvPr/>
        </p:nvSpPr>
        <p:spPr>
          <a:xfrm>
            <a:off x="7518083" y="2461379"/>
            <a:ext cx="442198" cy="442198"/>
          </a:xfrm>
          <a:prstGeom prst="roundRect">
            <a:avLst>
              <a:gd name="adj" fmla="val 20676452"/>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682AFD80-5AF7-478C-0461-3785FD5179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39645" y="2582942"/>
            <a:ext cx="198953" cy="198953"/>
          </a:xfrm>
          <a:prstGeom prst="rect">
            <a:avLst/>
          </a:prstGeom>
        </p:spPr>
      </p:pic>
      <p:sp>
        <p:nvSpPr>
          <p:cNvPr id="12" name="Text 8">
            <a:extLst>
              <a:ext uri="{FF2B5EF4-FFF2-40B4-BE49-F238E27FC236}">
                <a16:creationId xmlns:a16="http://schemas.microsoft.com/office/drawing/2014/main" id="{837C87D4-F6A7-F0C9-F062-66E21CB5F8F3}"/>
              </a:ext>
            </a:extLst>
          </p:cNvPr>
          <p:cNvSpPr/>
          <p:nvPr/>
        </p:nvSpPr>
        <p:spPr>
          <a:xfrm>
            <a:off x="7518083" y="2999303"/>
            <a:ext cx="2320409"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Arial" panose="020B0604020202020204" pitchFamily="34" charset="0"/>
                <a:ea typeface="Inter Bold" pitchFamily="34" charset="-122"/>
                <a:cs typeface="Arial" panose="020B0604020202020204" pitchFamily="34" charset="0"/>
              </a:rPr>
              <a:t>Nachvollziehbare Historie</a:t>
            </a:r>
            <a:endParaRPr lang="en-US" sz="1450" dirty="0">
              <a:latin typeface="Arial" panose="020B0604020202020204" pitchFamily="34" charset="0"/>
              <a:cs typeface="Arial" panose="020B0604020202020204" pitchFamily="34" charset="0"/>
            </a:endParaRPr>
          </a:p>
        </p:txBody>
      </p:sp>
      <p:sp>
        <p:nvSpPr>
          <p:cNvPr id="13" name="Text 9">
            <a:extLst>
              <a:ext uri="{FF2B5EF4-FFF2-40B4-BE49-F238E27FC236}">
                <a16:creationId xmlns:a16="http://schemas.microsoft.com/office/drawing/2014/main" id="{ADD91E3C-B768-D18D-4C45-3A49E45A5CBF}"/>
              </a:ext>
            </a:extLst>
          </p:cNvPr>
          <p:cNvSpPr/>
          <p:nvPr/>
        </p:nvSpPr>
        <p:spPr>
          <a:xfrm>
            <a:off x="7518083" y="3287077"/>
            <a:ext cx="6163508"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Arial" panose="020B0604020202020204" pitchFamily="34" charset="0"/>
                <a:ea typeface="Inter" pitchFamily="34" charset="-122"/>
                <a:cs typeface="Arial" panose="020B0604020202020204" pitchFamily="34" charset="0"/>
              </a:rPr>
              <a:t>Jede Änderung wird mit Autor, Zeitstempel und Beschreibung dokumentiert – perfekt für Audits und Fehleranalyse.</a:t>
            </a:r>
            <a:endParaRPr lang="en-US" sz="1150" dirty="0">
              <a:latin typeface="Arial" panose="020B0604020202020204" pitchFamily="34" charset="0"/>
              <a:cs typeface="Arial" panose="020B0604020202020204" pitchFamily="34" charset="0"/>
            </a:endParaRPr>
          </a:p>
        </p:txBody>
      </p:sp>
      <p:sp>
        <p:nvSpPr>
          <p:cNvPr id="14" name="Shape 10">
            <a:extLst>
              <a:ext uri="{FF2B5EF4-FFF2-40B4-BE49-F238E27FC236}">
                <a16:creationId xmlns:a16="http://schemas.microsoft.com/office/drawing/2014/main" id="{C9834989-9F33-9EE8-B507-7B5D0CCBAA1D}"/>
              </a:ext>
            </a:extLst>
          </p:cNvPr>
          <p:cNvSpPr/>
          <p:nvPr/>
        </p:nvSpPr>
        <p:spPr>
          <a:xfrm>
            <a:off x="793790" y="3926919"/>
            <a:ext cx="6473547" cy="1524833"/>
          </a:xfrm>
          <a:prstGeom prst="roundRect">
            <a:avLst>
              <a:gd name="adj" fmla="val 4061"/>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15" name="Shape 11">
            <a:extLst>
              <a:ext uri="{FF2B5EF4-FFF2-40B4-BE49-F238E27FC236}">
                <a16:creationId xmlns:a16="http://schemas.microsoft.com/office/drawing/2014/main" id="{4C363F55-3603-F39A-4B19-656A00E8AAE6}"/>
              </a:ext>
            </a:extLst>
          </p:cNvPr>
          <p:cNvSpPr/>
          <p:nvPr/>
        </p:nvSpPr>
        <p:spPr>
          <a:xfrm>
            <a:off x="948809" y="4081939"/>
            <a:ext cx="442198" cy="442198"/>
          </a:xfrm>
          <a:prstGeom prst="roundRect">
            <a:avLst>
              <a:gd name="adj" fmla="val 20676452"/>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16" name="Image 2" descr="preencoded.png">
            <a:extLst>
              <a:ext uri="{FF2B5EF4-FFF2-40B4-BE49-F238E27FC236}">
                <a16:creationId xmlns:a16="http://schemas.microsoft.com/office/drawing/2014/main" id="{E1CEB117-85D7-BBB0-7DC9-B62E2FDE6C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0372" y="4203502"/>
            <a:ext cx="198953" cy="198953"/>
          </a:xfrm>
          <a:prstGeom prst="rect">
            <a:avLst/>
          </a:prstGeom>
        </p:spPr>
      </p:pic>
      <p:sp>
        <p:nvSpPr>
          <p:cNvPr id="17" name="Text 12">
            <a:extLst>
              <a:ext uri="{FF2B5EF4-FFF2-40B4-BE49-F238E27FC236}">
                <a16:creationId xmlns:a16="http://schemas.microsoft.com/office/drawing/2014/main" id="{0727A361-83E0-08D1-FB11-1A8B19A764D4}"/>
              </a:ext>
            </a:extLst>
          </p:cNvPr>
          <p:cNvSpPr/>
          <p:nvPr/>
        </p:nvSpPr>
        <p:spPr>
          <a:xfrm>
            <a:off x="948809" y="4619863"/>
            <a:ext cx="2819519"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Arial" panose="020B0604020202020204" pitchFamily="34" charset="0"/>
                <a:ea typeface="Inter Bold" pitchFamily="34" charset="-122"/>
                <a:cs typeface="Arial" panose="020B0604020202020204" pitchFamily="34" charset="0"/>
              </a:rPr>
              <a:t>Code Review und Pull Requests</a:t>
            </a:r>
            <a:endParaRPr lang="en-US" sz="1450" dirty="0">
              <a:latin typeface="Arial" panose="020B0604020202020204" pitchFamily="34" charset="0"/>
              <a:cs typeface="Arial" panose="020B0604020202020204" pitchFamily="34" charset="0"/>
            </a:endParaRPr>
          </a:p>
        </p:txBody>
      </p:sp>
      <p:sp>
        <p:nvSpPr>
          <p:cNvPr id="18" name="Text 13">
            <a:extLst>
              <a:ext uri="{FF2B5EF4-FFF2-40B4-BE49-F238E27FC236}">
                <a16:creationId xmlns:a16="http://schemas.microsoft.com/office/drawing/2014/main" id="{B6B46B4E-3BDF-D728-1ABD-2FD562C92C3A}"/>
              </a:ext>
            </a:extLst>
          </p:cNvPr>
          <p:cNvSpPr/>
          <p:nvPr/>
        </p:nvSpPr>
        <p:spPr>
          <a:xfrm>
            <a:off x="948809" y="4907637"/>
            <a:ext cx="6163508"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Arial" panose="020B0604020202020204" pitchFamily="34" charset="0"/>
                <a:ea typeface="Inter" pitchFamily="34" charset="-122"/>
                <a:cs typeface="Arial" panose="020B0604020202020204" pitchFamily="34" charset="0"/>
              </a:rPr>
              <a:t>Änderungen können vor dem Merge überprüft werden, was die Qualität sichert und Wissensaustausch fördert.</a:t>
            </a:r>
            <a:endParaRPr lang="en-US" sz="1150" dirty="0">
              <a:latin typeface="Arial" panose="020B0604020202020204" pitchFamily="34" charset="0"/>
              <a:cs typeface="Arial" panose="020B0604020202020204" pitchFamily="34" charset="0"/>
            </a:endParaRPr>
          </a:p>
        </p:txBody>
      </p:sp>
      <p:sp>
        <p:nvSpPr>
          <p:cNvPr id="19" name="Shape 14">
            <a:extLst>
              <a:ext uri="{FF2B5EF4-FFF2-40B4-BE49-F238E27FC236}">
                <a16:creationId xmlns:a16="http://schemas.microsoft.com/office/drawing/2014/main" id="{9A58F2B2-41DD-65C0-022B-0554F11AE3EF}"/>
              </a:ext>
            </a:extLst>
          </p:cNvPr>
          <p:cNvSpPr/>
          <p:nvPr/>
        </p:nvSpPr>
        <p:spPr>
          <a:xfrm>
            <a:off x="7363063" y="3926919"/>
            <a:ext cx="6473547" cy="1524833"/>
          </a:xfrm>
          <a:prstGeom prst="roundRect">
            <a:avLst>
              <a:gd name="adj" fmla="val 4061"/>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20" name="Shape 15">
            <a:extLst>
              <a:ext uri="{FF2B5EF4-FFF2-40B4-BE49-F238E27FC236}">
                <a16:creationId xmlns:a16="http://schemas.microsoft.com/office/drawing/2014/main" id="{95BA42DA-DF3A-235A-D6BC-B546FA697D6B}"/>
              </a:ext>
            </a:extLst>
          </p:cNvPr>
          <p:cNvSpPr/>
          <p:nvPr/>
        </p:nvSpPr>
        <p:spPr>
          <a:xfrm>
            <a:off x="7518083" y="4081939"/>
            <a:ext cx="442198" cy="442198"/>
          </a:xfrm>
          <a:prstGeom prst="roundRect">
            <a:avLst>
              <a:gd name="adj" fmla="val 20676452"/>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21" name="Image 3" descr="preencoded.png">
            <a:extLst>
              <a:ext uri="{FF2B5EF4-FFF2-40B4-BE49-F238E27FC236}">
                <a16:creationId xmlns:a16="http://schemas.microsoft.com/office/drawing/2014/main" id="{13C84D2D-304C-5DB7-C8E5-E950367307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39645" y="4203502"/>
            <a:ext cx="198953" cy="198953"/>
          </a:xfrm>
          <a:prstGeom prst="rect">
            <a:avLst/>
          </a:prstGeom>
        </p:spPr>
      </p:pic>
      <p:sp>
        <p:nvSpPr>
          <p:cNvPr id="22" name="Text 16">
            <a:extLst>
              <a:ext uri="{FF2B5EF4-FFF2-40B4-BE49-F238E27FC236}">
                <a16:creationId xmlns:a16="http://schemas.microsoft.com/office/drawing/2014/main" id="{E4E49843-2C6A-A126-078B-B88A80D0C6AA}"/>
              </a:ext>
            </a:extLst>
          </p:cNvPr>
          <p:cNvSpPr/>
          <p:nvPr/>
        </p:nvSpPr>
        <p:spPr>
          <a:xfrm>
            <a:off x="7518083" y="461986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Arial" panose="020B0604020202020204" pitchFamily="34" charset="0"/>
                <a:ea typeface="Inter Bold" pitchFamily="34" charset="-122"/>
                <a:cs typeface="Arial" panose="020B0604020202020204" pitchFamily="34" charset="0"/>
              </a:rPr>
              <a:t>Konfliktlösung</a:t>
            </a:r>
            <a:endParaRPr lang="en-US" sz="1450" dirty="0">
              <a:latin typeface="Arial" panose="020B0604020202020204" pitchFamily="34" charset="0"/>
              <a:cs typeface="Arial" panose="020B0604020202020204" pitchFamily="34" charset="0"/>
            </a:endParaRPr>
          </a:p>
        </p:txBody>
      </p:sp>
      <p:sp>
        <p:nvSpPr>
          <p:cNvPr id="23" name="Text 17">
            <a:extLst>
              <a:ext uri="{FF2B5EF4-FFF2-40B4-BE49-F238E27FC236}">
                <a16:creationId xmlns:a16="http://schemas.microsoft.com/office/drawing/2014/main" id="{460C9F51-97CC-C999-DED0-89C6F8EE07F5}"/>
              </a:ext>
            </a:extLst>
          </p:cNvPr>
          <p:cNvSpPr/>
          <p:nvPr/>
        </p:nvSpPr>
        <p:spPr>
          <a:xfrm>
            <a:off x="7518083" y="4907637"/>
            <a:ext cx="6163508"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Arial" panose="020B0604020202020204" pitchFamily="34" charset="0"/>
                <a:ea typeface="Inter" pitchFamily="34" charset="-122"/>
                <a:cs typeface="Arial" panose="020B0604020202020204" pitchFamily="34" charset="0"/>
              </a:rPr>
              <a:t>Git erkennt Konflikte automatisch und bietet Werkzeuge zur kontrollierten Zusammenführung von Änderungen.</a:t>
            </a:r>
            <a:endParaRPr lang="en-US" sz="1150" dirty="0">
              <a:latin typeface="Arial" panose="020B0604020202020204" pitchFamily="34" charset="0"/>
              <a:cs typeface="Arial" panose="020B0604020202020204" pitchFamily="34" charset="0"/>
            </a:endParaRPr>
          </a:p>
        </p:txBody>
      </p:sp>
      <p:sp>
        <p:nvSpPr>
          <p:cNvPr id="24" name="Shape 18">
            <a:extLst>
              <a:ext uri="{FF2B5EF4-FFF2-40B4-BE49-F238E27FC236}">
                <a16:creationId xmlns:a16="http://schemas.microsoft.com/office/drawing/2014/main" id="{699FD24A-75A0-08A9-53F5-AFF7BE760DD1}"/>
              </a:ext>
            </a:extLst>
          </p:cNvPr>
          <p:cNvSpPr/>
          <p:nvPr/>
        </p:nvSpPr>
        <p:spPr>
          <a:xfrm>
            <a:off x="793790" y="5547479"/>
            <a:ext cx="6473547" cy="1524833"/>
          </a:xfrm>
          <a:prstGeom prst="roundRect">
            <a:avLst>
              <a:gd name="adj" fmla="val 4061"/>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25" name="Shape 19">
            <a:extLst>
              <a:ext uri="{FF2B5EF4-FFF2-40B4-BE49-F238E27FC236}">
                <a16:creationId xmlns:a16="http://schemas.microsoft.com/office/drawing/2014/main" id="{3CD31421-0D01-A218-C0A7-814415C85451}"/>
              </a:ext>
            </a:extLst>
          </p:cNvPr>
          <p:cNvSpPr/>
          <p:nvPr/>
        </p:nvSpPr>
        <p:spPr>
          <a:xfrm>
            <a:off x="948809" y="5702498"/>
            <a:ext cx="442198" cy="442198"/>
          </a:xfrm>
          <a:prstGeom prst="roundRect">
            <a:avLst>
              <a:gd name="adj" fmla="val 20676452"/>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26" name="Image 4" descr="preencoded.png">
            <a:extLst>
              <a:ext uri="{FF2B5EF4-FFF2-40B4-BE49-F238E27FC236}">
                <a16:creationId xmlns:a16="http://schemas.microsoft.com/office/drawing/2014/main" id="{18386165-E04E-106D-1997-052EB1A146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0372" y="5824061"/>
            <a:ext cx="198953" cy="198953"/>
          </a:xfrm>
          <a:prstGeom prst="rect">
            <a:avLst/>
          </a:prstGeom>
        </p:spPr>
      </p:pic>
      <p:sp>
        <p:nvSpPr>
          <p:cNvPr id="27" name="Text 20">
            <a:extLst>
              <a:ext uri="{FF2B5EF4-FFF2-40B4-BE49-F238E27FC236}">
                <a16:creationId xmlns:a16="http://schemas.microsoft.com/office/drawing/2014/main" id="{DA8AE006-F2C7-E0BD-61EE-4069AD0D46C5}"/>
              </a:ext>
            </a:extLst>
          </p:cNvPr>
          <p:cNvSpPr/>
          <p:nvPr/>
        </p:nvSpPr>
        <p:spPr>
          <a:xfrm>
            <a:off x="948809" y="6240423"/>
            <a:ext cx="2123361"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Arial" panose="020B0604020202020204" pitchFamily="34" charset="0"/>
                <a:ea typeface="Inter Bold" pitchFamily="34" charset="-122"/>
                <a:cs typeface="Arial" panose="020B0604020202020204" pitchFamily="34" charset="0"/>
              </a:rPr>
              <a:t>Rollback-Möglichkeiten</a:t>
            </a:r>
            <a:endParaRPr lang="en-US" sz="1450" dirty="0">
              <a:latin typeface="Arial" panose="020B0604020202020204" pitchFamily="34" charset="0"/>
              <a:cs typeface="Arial" panose="020B0604020202020204" pitchFamily="34" charset="0"/>
            </a:endParaRPr>
          </a:p>
        </p:txBody>
      </p:sp>
      <p:sp>
        <p:nvSpPr>
          <p:cNvPr id="28" name="Text 21">
            <a:extLst>
              <a:ext uri="{FF2B5EF4-FFF2-40B4-BE49-F238E27FC236}">
                <a16:creationId xmlns:a16="http://schemas.microsoft.com/office/drawing/2014/main" id="{A2258DB0-8B04-5F42-AC6E-70873A4FF1BE}"/>
              </a:ext>
            </a:extLst>
          </p:cNvPr>
          <p:cNvSpPr/>
          <p:nvPr/>
        </p:nvSpPr>
        <p:spPr>
          <a:xfrm>
            <a:off x="948809" y="6528197"/>
            <a:ext cx="6163508"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Arial" panose="020B0604020202020204" pitchFamily="34" charset="0"/>
                <a:ea typeface="Inter" pitchFamily="34" charset="-122"/>
                <a:cs typeface="Arial" panose="020B0604020202020204" pitchFamily="34" charset="0"/>
              </a:rPr>
              <a:t>Fehlerhafte Änderungen können jederzeit rückgängig gemacht werden, ohne den gesamten Code zu verlieren.</a:t>
            </a:r>
            <a:endParaRPr lang="en-US" sz="1150" dirty="0">
              <a:latin typeface="Arial" panose="020B0604020202020204" pitchFamily="34" charset="0"/>
              <a:cs typeface="Arial" panose="020B0604020202020204" pitchFamily="34" charset="0"/>
            </a:endParaRPr>
          </a:p>
        </p:txBody>
      </p:sp>
      <p:sp>
        <p:nvSpPr>
          <p:cNvPr id="29" name="Shape 22">
            <a:extLst>
              <a:ext uri="{FF2B5EF4-FFF2-40B4-BE49-F238E27FC236}">
                <a16:creationId xmlns:a16="http://schemas.microsoft.com/office/drawing/2014/main" id="{05D060F1-0B57-06FB-7164-C2E70337ED1F}"/>
              </a:ext>
            </a:extLst>
          </p:cNvPr>
          <p:cNvSpPr/>
          <p:nvPr/>
        </p:nvSpPr>
        <p:spPr>
          <a:xfrm>
            <a:off x="7363063" y="5547479"/>
            <a:ext cx="6473547" cy="1524833"/>
          </a:xfrm>
          <a:prstGeom prst="roundRect">
            <a:avLst>
              <a:gd name="adj" fmla="val 4061"/>
            </a:avLst>
          </a:prstGeom>
          <a:solidFill>
            <a:srgbClr val="DADBF1"/>
          </a:solidFill>
          <a:ln w="7620">
            <a:solidFill>
              <a:srgbClr val="C0C1D7"/>
            </a:solidFill>
            <a:prstDash val="solid"/>
          </a:ln>
        </p:spPr>
        <p:txBody>
          <a:bodyPr/>
          <a:lstStyle/>
          <a:p>
            <a:endParaRPr lang="de-DE">
              <a:latin typeface="Arial" panose="020B0604020202020204" pitchFamily="34" charset="0"/>
              <a:cs typeface="Arial" panose="020B0604020202020204" pitchFamily="34" charset="0"/>
            </a:endParaRPr>
          </a:p>
        </p:txBody>
      </p:sp>
      <p:sp>
        <p:nvSpPr>
          <p:cNvPr id="30" name="Shape 23">
            <a:extLst>
              <a:ext uri="{FF2B5EF4-FFF2-40B4-BE49-F238E27FC236}">
                <a16:creationId xmlns:a16="http://schemas.microsoft.com/office/drawing/2014/main" id="{1C3DDB30-425D-282F-16D0-80A25353EAF8}"/>
              </a:ext>
            </a:extLst>
          </p:cNvPr>
          <p:cNvSpPr/>
          <p:nvPr/>
        </p:nvSpPr>
        <p:spPr>
          <a:xfrm>
            <a:off x="7518083" y="5702498"/>
            <a:ext cx="442198" cy="442198"/>
          </a:xfrm>
          <a:prstGeom prst="roundRect">
            <a:avLst>
              <a:gd name="adj" fmla="val 20676452"/>
            </a:avLst>
          </a:prstGeom>
          <a:solidFill>
            <a:srgbClr val="4950BC"/>
          </a:solidFill>
          <a:ln/>
        </p:spPr>
        <p:txBody>
          <a:bodyPr/>
          <a:lstStyle/>
          <a:p>
            <a:endParaRPr lang="de-DE">
              <a:latin typeface="Arial" panose="020B0604020202020204" pitchFamily="34" charset="0"/>
              <a:cs typeface="Arial" panose="020B0604020202020204" pitchFamily="34" charset="0"/>
            </a:endParaRPr>
          </a:p>
        </p:txBody>
      </p:sp>
      <p:pic>
        <p:nvPicPr>
          <p:cNvPr id="31" name="Image 5" descr="preencoded.png">
            <a:extLst>
              <a:ext uri="{FF2B5EF4-FFF2-40B4-BE49-F238E27FC236}">
                <a16:creationId xmlns:a16="http://schemas.microsoft.com/office/drawing/2014/main" id="{D403FF2C-3830-59D9-17A0-37BC17EA764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39645" y="5824061"/>
            <a:ext cx="198953" cy="198953"/>
          </a:xfrm>
          <a:prstGeom prst="rect">
            <a:avLst/>
          </a:prstGeom>
        </p:spPr>
      </p:pic>
      <p:sp>
        <p:nvSpPr>
          <p:cNvPr id="32" name="Text 24">
            <a:extLst>
              <a:ext uri="{FF2B5EF4-FFF2-40B4-BE49-F238E27FC236}">
                <a16:creationId xmlns:a16="http://schemas.microsoft.com/office/drawing/2014/main" id="{C81ADD55-2E15-B850-8A91-4A98A91E34A5}"/>
              </a:ext>
            </a:extLst>
          </p:cNvPr>
          <p:cNvSpPr/>
          <p:nvPr/>
        </p:nvSpPr>
        <p:spPr>
          <a:xfrm>
            <a:off x="7518083" y="624042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72525"/>
                </a:solidFill>
                <a:latin typeface="Arial" panose="020B0604020202020204" pitchFamily="34" charset="0"/>
                <a:ea typeface="Inter Bold" pitchFamily="34" charset="-122"/>
                <a:cs typeface="Arial" panose="020B0604020202020204" pitchFamily="34" charset="0"/>
              </a:rPr>
              <a:t>Integration in CI/CD</a:t>
            </a:r>
            <a:endParaRPr lang="en-US" sz="1450" dirty="0">
              <a:latin typeface="Arial" panose="020B0604020202020204" pitchFamily="34" charset="0"/>
              <a:cs typeface="Arial" panose="020B0604020202020204" pitchFamily="34" charset="0"/>
            </a:endParaRPr>
          </a:p>
        </p:txBody>
      </p:sp>
      <p:sp>
        <p:nvSpPr>
          <p:cNvPr id="33" name="Text 25">
            <a:extLst>
              <a:ext uri="{FF2B5EF4-FFF2-40B4-BE49-F238E27FC236}">
                <a16:creationId xmlns:a16="http://schemas.microsoft.com/office/drawing/2014/main" id="{5C0FB1B1-854F-B848-06E1-4A250FCF1EC6}"/>
              </a:ext>
            </a:extLst>
          </p:cNvPr>
          <p:cNvSpPr/>
          <p:nvPr/>
        </p:nvSpPr>
        <p:spPr>
          <a:xfrm>
            <a:off x="7518083" y="6528197"/>
            <a:ext cx="6163508"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Arial" panose="020B0604020202020204" pitchFamily="34" charset="0"/>
                <a:ea typeface="Inter" pitchFamily="34" charset="-122"/>
                <a:cs typeface="Arial" panose="020B0604020202020204" pitchFamily="34" charset="0"/>
              </a:rPr>
              <a:t>Git-Events triggern automatisierte Tests und Deployments, was eine kontinuierliche Auslieferung (Continuous Delivery) ermöglicht.</a:t>
            </a:r>
            <a:endParaRPr lang="en-US" sz="1150" dirty="0">
              <a:latin typeface="Arial" panose="020B0604020202020204" pitchFamily="34" charset="0"/>
              <a:cs typeface="Arial" panose="020B0604020202020204" pitchFamily="34" charset="0"/>
            </a:endParaRPr>
          </a:p>
        </p:txBody>
      </p:sp>
      <p:sp>
        <p:nvSpPr>
          <p:cNvPr id="34" name="Rechteck 33">
            <a:extLst>
              <a:ext uri="{FF2B5EF4-FFF2-40B4-BE49-F238E27FC236}">
                <a16:creationId xmlns:a16="http://schemas.microsoft.com/office/drawing/2014/main" id="{D5F2BD73-FA4F-7A55-5165-F7035EF0443C}"/>
              </a:ext>
            </a:extLst>
          </p:cNvPr>
          <p:cNvSpPr/>
          <p:nvPr/>
        </p:nvSpPr>
        <p:spPr>
          <a:xfrm>
            <a:off x="12829735" y="7737231"/>
            <a:ext cx="1674056" cy="3890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567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149356" y="3101228"/>
            <a:ext cx="9117806" cy="566976"/>
          </a:xfrm>
          <a:prstGeom prst="rect">
            <a:avLst/>
          </a:prstGeom>
          <a:noFill/>
          <a:ln/>
        </p:spPr>
        <p:txBody>
          <a:bodyPr wrap="none" lIns="0" tIns="0" rIns="0" bIns="0" rtlCol="0" anchor="t"/>
          <a:lstStyle/>
          <a:p>
            <a:pPr marL="0" indent="0" algn="ctr">
              <a:lnSpc>
                <a:spcPts val="4450"/>
              </a:lnSpc>
              <a:buNone/>
            </a:pPr>
            <a:r>
              <a:rPr lang="en-US" sz="4800" b="1" dirty="0">
                <a:solidFill>
                  <a:srgbClr val="000000"/>
                </a:solidFill>
                <a:latin typeface="Arial" panose="020B0604020202020204" pitchFamily="34" charset="0"/>
                <a:ea typeface="Inter Bold" pitchFamily="34" charset="-122"/>
                <a:cs typeface="Arial" panose="020B0604020202020204" pitchFamily="34" charset="0"/>
              </a:rPr>
              <a:t>Was sind Terraform, Ansible und GitHub?</a:t>
            </a:r>
            <a:endParaRPr lang="en-US" sz="4800" dirty="0">
              <a:latin typeface="Arial" panose="020B0604020202020204" pitchFamily="34" charset="0"/>
              <a:cs typeface="Arial" panose="020B0604020202020204" pitchFamily="34" charset="0"/>
            </a:endParaRPr>
          </a:p>
        </p:txBody>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523" y="4244697"/>
            <a:ext cx="244912" cy="244912"/>
          </a:xfrm>
          <a:prstGeom prst="rect">
            <a:avLst/>
          </a:prstGeom>
        </p:spPr>
      </p:pic>
      <p:sp>
        <p:nvSpPr>
          <p:cNvPr id="8" name="Text 5"/>
          <p:cNvSpPr/>
          <p:nvPr/>
        </p:nvSpPr>
        <p:spPr>
          <a:xfrm>
            <a:off x="392351" y="3145758"/>
            <a:ext cx="3872627" cy="522446"/>
          </a:xfrm>
          <a:prstGeom prst="rect">
            <a:avLst/>
          </a:prstGeom>
          <a:noFill/>
          <a:ln/>
        </p:spPr>
        <p:txBody>
          <a:bodyPr wrap="square" lIns="0" tIns="0" rIns="0" bIns="0" rtlCol="0" anchor="t"/>
          <a:lstStyle/>
          <a:p>
            <a:pPr marL="0" indent="0" algn="l">
              <a:lnSpc>
                <a:spcPts val="2050"/>
              </a:lnSpc>
              <a:buNone/>
            </a:pPr>
            <a:endParaRPr lang="en-US" sz="1400" dirty="0">
              <a:latin typeface="Arial" panose="020B0604020202020204" pitchFamily="34" charset="0"/>
              <a:cs typeface="Arial" panose="020B0604020202020204" pitchFamily="34" charset="0"/>
            </a:endParaRPr>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8429" y="4244697"/>
            <a:ext cx="244912" cy="244912"/>
          </a:xfrm>
          <a:prstGeom prst="rect">
            <a:avLst/>
          </a:prstGeom>
        </p:spPr>
      </p:pic>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4455" y="4244697"/>
            <a:ext cx="244912" cy="244912"/>
          </a:xfrm>
          <a:prstGeom prst="rect">
            <a:avLst/>
          </a:prstGeom>
        </p:spPr>
      </p:pic>
      <p:sp>
        <p:nvSpPr>
          <p:cNvPr id="19" name="Rechteck 18">
            <a:extLst>
              <a:ext uri="{FF2B5EF4-FFF2-40B4-BE49-F238E27FC236}">
                <a16:creationId xmlns:a16="http://schemas.microsoft.com/office/drawing/2014/main" id="{61D73FAB-FAE8-13B8-E728-9E85572AD8CA}"/>
              </a:ext>
            </a:extLst>
          </p:cNvPr>
          <p:cNvSpPr/>
          <p:nvPr/>
        </p:nvSpPr>
        <p:spPr>
          <a:xfrm>
            <a:off x="12857871" y="7751298"/>
            <a:ext cx="1631852" cy="3657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EAA7A-1324-B8C3-28E6-98AEC37096C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8253519-A16A-D143-27FF-2979DCF7645F}"/>
              </a:ext>
            </a:extLst>
          </p:cNvPr>
          <p:cNvSpPr/>
          <p:nvPr/>
        </p:nvSpPr>
        <p:spPr>
          <a:xfrm>
            <a:off x="982861" y="276145"/>
            <a:ext cx="9117806"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Was sind Terraform, Ansible und GitHub?</a:t>
            </a:r>
          </a:p>
          <a:p>
            <a:pPr marL="0" indent="0" algn="l">
              <a:lnSpc>
                <a:spcPts val="4450"/>
              </a:lnSpc>
              <a:buNone/>
            </a:pPr>
            <a:endParaRPr lang="en-US" sz="3550" b="1" dirty="0">
              <a:solidFill>
                <a:srgbClr val="000000"/>
              </a:solidFill>
              <a:latin typeface="Inter Bold" pitchFamily="34" charset="0"/>
              <a:ea typeface="Inter Bold" pitchFamily="34" charset="-122"/>
              <a:cs typeface="Inter Bold" pitchFamily="34" charset="-120"/>
            </a:endParaRPr>
          </a:p>
          <a:p>
            <a:pPr algn="l">
              <a:lnSpc>
                <a:spcPts val="4450"/>
              </a:lnSpc>
            </a:pPr>
            <a:r>
              <a:rPr lang="en-US" sz="3200" b="1" dirty="0">
                <a:solidFill>
                  <a:srgbClr val="000000"/>
                </a:solidFill>
                <a:latin typeface="Arial" panose="020B0604020202020204" pitchFamily="34" charset="0"/>
                <a:ea typeface="Inter Bold" pitchFamily="34" charset="-122"/>
                <a:cs typeface="Arial" panose="020B0604020202020204" pitchFamily="34" charset="0"/>
              </a:rPr>
              <a:t>Terraform</a:t>
            </a:r>
          </a:p>
          <a:p>
            <a:pPr algn="l">
              <a:lnSpc>
                <a:spcPts val="4450"/>
              </a:lnSpc>
            </a:pPr>
            <a:endParaRPr lang="en-US" sz="3200" b="1" dirty="0">
              <a:solidFill>
                <a:srgbClr val="000000"/>
              </a:solidFill>
              <a:latin typeface="Arial" panose="020B0604020202020204" pitchFamily="34" charset="0"/>
              <a:ea typeface="Inter Bold" pitchFamily="34" charset="-122"/>
              <a:cs typeface="Arial" panose="020B0604020202020204" pitchFamily="34" charset="0"/>
            </a:endParaRPr>
          </a:p>
          <a:p>
            <a:pPr marL="742950" lvl="1" indent="-285750">
              <a:lnSpc>
                <a:spcPct val="200000"/>
              </a:lnSpc>
              <a:buFont typeface="Arial" panose="020B0604020202020204" pitchFamily="34" charset="0"/>
              <a:buChar char="•"/>
            </a:pPr>
            <a:r>
              <a:rPr lang="de-DE" sz="2400" dirty="0">
                <a:latin typeface="Arial" panose="020B0604020202020204" pitchFamily="34" charset="0"/>
                <a:cs typeface="Arial" panose="020B0604020202020204" pitchFamily="34" charset="0"/>
              </a:rPr>
              <a:t>Führendes Tool für Infrastructure </a:t>
            </a:r>
            <a:r>
              <a:rPr lang="de-DE" sz="2400" dirty="0" err="1">
                <a:latin typeface="Arial" panose="020B0604020202020204" pitchFamily="34" charset="0"/>
                <a:cs typeface="Arial" panose="020B0604020202020204" pitchFamily="34" charset="0"/>
              </a:rPr>
              <a:t>Provisioning</a:t>
            </a:r>
            <a:r>
              <a:rPr lang="de-DE" sz="2400" dirty="0">
                <a:latin typeface="Arial" panose="020B0604020202020204" pitchFamily="34" charset="0"/>
                <a:cs typeface="Arial" panose="020B0604020202020204" pitchFamily="34" charset="0"/>
              </a:rPr>
              <a:t> von </a:t>
            </a:r>
            <a:r>
              <a:rPr lang="de-DE" sz="2400" dirty="0" err="1">
                <a:latin typeface="Arial" panose="020B0604020202020204" pitchFamily="34" charset="0"/>
                <a:cs typeface="Arial" panose="020B0604020202020204" pitchFamily="34" charset="0"/>
              </a:rPr>
              <a:t>HashiCorp</a:t>
            </a:r>
            <a:endParaRPr lang="de-DE" sz="2400" dirty="0">
              <a:latin typeface="Arial" panose="020B0604020202020204" pitchFamily="34" charset="0"/>
              <a:cs typeface="Arial" panose="020B0604020202020204" pitchFamily="34" charset="0"/>
            </a:endParaRPr>
          </a:p>
          <a:p>
            <a:pPr marL="742950" lvl="1" indent="-285750">
              <a:lnSpc>
                <a:spcPct val="200000"/>
              </a:lnSpc>
              <a:buFont typeface="Arial" panose="020B0604020202020204" pitchFamily="34" charset="0"/>
              <a:buChar char="•"/>
            </a:pPr>
            <a:r>
              <a:rPr lang="de-DE" sz="2400" dirty="0">
                <a:latin typeface="Arial" panose="020B0604020202020204" pitchFamily="34" charset="0"/>
                <a:cs typeface="Arial" panose="020B0604020202020204" pitchFamily="34" charset="0"/>
              </a:rPr>
              <a:t>Deklarative Definition von Cloud-Ressourcen über multiple Provider (AWS, Azure, GCP, etc.)</a:t>
            </a:r>
          </a:p>
          <a:p>
            <a:pPr marL="742950" lvl="1" indent="-285750">
              <a:lnSpc>
                <a:spcPct val="200000"/>
              </a:lnSpc>
              <a:buFont typeface="Arial" panose="020B0604020202020204" pitchFamily="34" charset="0"/>
              <a:buChar char="•"/>
            </a:pPr>
            <a:r>
              <a:rPr lang="de-DE" sz="2400" dirty="0">
                <a:latin typeface="Arial" panose="020B0604020202020204" pitchFamily="34" charset="0"/>
                <a:cs typeface="Arial" panose="020B0604020202020204" pitchFamily="34" charset="0"/>
              </a:rPr>
              <a:t>Erstellt Abhängigkeitsgraphen und orchestriert Ressourcenerstellung in richtiger Reihenfolge</a:t>
            </a:r>
          </a:p>
          <a:p>
            <a:pPr marL="742950" lvl="1" indent="-285750">
              <a:lnSpc>
                <a:spcPct val="200000"/>
              </a:lnSpc>
              <a:buFont typeface="Arial" panose="020B0604020202020204" pitchFamily="34" charset="0"/>
              <a:buChar char="•"/>
            </a:pPr>
            <a:r>
              <a:rPr lang="de-DE" sz="2400" dirty="0">
                <a:latin typeface="Arial" panose="020B0604020202020204" pitchFamily="34" charset="0"/>
                <a:cs typeface="Arial" panose="020B0604020202020204" pitchFamily="34" charset="0"/>
              </a:rPr>
              <a:t>State-Management für Überblick über tatsächliche Infrastruktur</a:t>
            </a:r>
          </a:p>
          <a:p>
            <a:pPr marL="742950" lvl="1" indent="-285750">
              <a:lnSpc>
                <a:spcPct val="200000"/>
              </a:lnSpc>
              <a:buFont typeface="Arial" panose="020B0604020202020204" pitchFamily="34" charset="0"/>
              <a:buChar char="•"/>
            </a:pPr>
            <a:r>
              <a:rPr lang="de-DE" sz="2400" dirty="0">
                <a:latin typeface="Arial" panose="020B0604020202020204" pitchFamily="34" charset="0"/>
                <a:cs typeface="Arial" panose="020B0604020202020204" pitchFamily="34" charset="0"/>
              </a:rPr>
              <a:t>Ermöglicht präzise Planung von Änderungen</a:t>
            </a:r>
          </a:p>
          <a:p>
            <a:pPr lvl="1"/>
            <a:endParaRPr lang="de-DE" dirty="0"/>
          </a:p>
          <a:p>
            <a:pPr lvl="1">
              <a:lnSpc>
                <a:spcPts val="4450"/>
              </a:lnSpc>
            </a:pPr>
            <a:endParaRPr lang="en-US" sz="2000" b="1" dirty="0">
              <a:solidFill>
                <a:srgbClr val="000000"/>
              </a:solidFill>
              <a:latin typeface="Inter Bold" pitchFamily="34" charset="0"/>
              <a:ea typeface="Inter Bold" pitchFamily="34" charset="-122"/>
            </a:endParaRPr>
          </a:p>
          <a:p>
            <a:pPr marL="1200150" lvl="1" indent="-742950">
              <a:lnSpc>
                <a:spcPts val="4450"/>
              </a:lnSpc>
              <a:buFont typeface="Arial" panose="020B0604020202020204" pitchFamily="34" charset="0"/>
              <a:buChar char="•"/>
            </a:pPr>
            <a:endParaRPr lang="en-US" sz="3550" b="1" dirty="0">
              <a:solidFill>
                <a:srgbClr val="000000"/>
              </a:solidFill>
              <a:latin typeface="Inter Bold" pitchFamily="34" charset="0"/>
              <a:ea typeface="Inter Bold" pitchFamily="34" charset="-122"/>
            </a:endParaRPr>
          </a:p>
          <a:p>
            <a:pPr marL="742950" indent="-742950" algn="l">
              <a:lnSpc>
                <a:spcPts val="4450"/>
              </a:lnSpc>
              <a:buFont typeface="+mj-lt"/>
              <a:buAutoNum type="arabicPeriod"/>
            </a:pPr>
            <a:endParaRPr lang="en-US" sz="3550" b="1" dirty="0">
              <a:solidFill>
                <a:srgbClr val="000000"/>
              </a:solidFill>
              <a:latin typeface="Inter Bold" pitchFamily="34" charset="0"/>
              <a:ea typeface="Inter Bold" pitchFamily="34" charset="-122"/>
            </a:endParaRPr>
          </a:p>
          <a:p>
            <a:pPr marL="742950" indent="-742950" algn="l">
              <a:lnSpc>
                <a:spcPts val="4450"/>
              </a:lnSpc>
              <a:buFont typeface="+mj-lt"/>
              <a:buAutoNum type="arabicPeriod"/>
            </a:pPr>
            <a:endParaRPr lang="en-US" sz="3550" b="1" dirty="0">
              <a:solidFill>
                <a:srgbClr val="000000"/>
              </a:solidFill>
              <a:latin typeface="Inter Bold" pitchFamily="34" charset="0"/>
              <a:ea typeface="Inter Bold" pitchFamily="34" charset="-122"/>
            </a:endParaRPr>
          </a:p>
          <a:p>
            <a:pPr marL="0" indent="0" algn="l">
              <a:lnSpc>
                <a:spcPts val="4450"/>
              </a:lnSpc>
              <a:buNone/>
            </a:pPr>
            <a:endParaRPr lang="en-US" sz="2800" dirty="0"/>
          </a:p>
        </p:txBody>
      </p:sp>
      <p:sp>
        <p:nvSpPr>
          <p:cNvPr id="3" name="Text 1">
            <a:extLst>
              <a:ext uri="{FF2B5EF4-FFF2-40B4-BE49-F238E27FC236}">
                <a16:creationId xmlns:a16="http://schemas.microsoft.com/office/drawing/2014/main" id="{116C705A-B47F-B3C9-A491-ED835EFEF623}"/>
              </a:ext>
            </a:extLst>
          </p:cNvPr>
          <p:cNvSpPr/>
          <p:nvPr/>
        </p:nvSpPr>
        <p:spPr>
          <a:xfrm>
            <a:off x="793789" y="3220283"/>
            <a:ext cx="13042821" cy="522446"/>
          </a:xfrm>
          <a:prstGeom prst="rect">
            <a:avLst/>
          </a:prstGeom>
          <a:noFill/>
          <a:ln/>
        </p:spPr>
        <p:txBody>
          <a:bodyPr wrap="square" lIns="0" tIns="0" rIns="0" bIns="0" rtlCol="0" anchor="t"/>
          <a:lstStyle/>
          <a:p>
            <a:pPr marL="0" indent="0" algn="l">
              <a:lnSpc>
                <a:spcPts val="2050"/>
              </a:lnSpc>
              <a:buNone/>
            </a:pPr>
            <a:endParaRPr lang="en-US" sz="1400" dirty="0"/>
          </a:p>
        </p:txBody>
      </p:sp>
      <p:pic>
        <p:nvPicPr>
          <p:cNvPr id="6" name="Image 0" descr="preencoded.png">
            <a:extLst>
              <a:ext uri="{FF2B5EF4-FFF2-40B4-BE49-F238E27FC236}">
                <a16:creationId xmlns:a16="http://schemas.microsoft.com/office/drawing/2014/main" id="{91B9D3E5-A914-1231-EBBB-1E337C6103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523" y="4244697"/>
            <a:ext cx="244912" cy="244912"/>
          </a:xfrm>
          <a:prstGeom prst="rect">
            <a:avLst/>
          </a:prstGeom>
        </p:spPr>
      </p:pic>
      <p:sp>
        <p:nvSpPr>
          <p:cNvPr id="8" name="Text 5">
            <a:extLst>
              <a:ext uri="{FF2B5EF4-FFF2-40B4-BE49-F238E27FC236}">
                <a16:creationId xmlns:a16="http://schemas.microsoft.com/office/drawing/2014/main" id="{93E601E8-0F7D-D221-1F61-177A08E4E5DD}"/>
              </a:ext>
            </a:extLst>
          </p:cNvPr>
          <p:cNvSpPr/>
          <p:nvPr/>
        </p:nvSpPr>
        <p:spPr>
          <a:xfrm>
            <a:off x="982861" y="5155049"/>
            <a:ext cx="3872627" cy="522446"/>
          </a:xfrm>
          <a:prstGeom prst="rect">
            <a:avLst/>
          </a:prstGeom>
          <a:noFill/>
          <a:ln/>
        </p:spPr>
        <p:txBody>
          <a:bodyPr wrap="square" lIns="0" tIns="0" rIns="0" bIns="0" rtlCol="0" anchor="t"/>
          <a:lstStyle/>
          <a:p>
            <a:pPr marL="0" indent="0" algn="l">
              <a:lnSpc>
                <a:spcPts val="2050"/>
              </a:lnSpc>
              <a:buNone/>
            </a:pPr>
            <a:endParaRPr lang="en-US" sz="1400" dirty="0"/>
          </a:p>
        </p:txBody>
      </p:sp>
      <p:pic>
        <p:nvPicPr>
          <p:cNvPr id="11" name="Image 1" descr="preencoded.png">
            <a:extLst>
              <a:ext uri="{FF2B5EF4-FFF2-40B4-BE49-F238E27FC236}">
                <a16:creationId xmlns:a16="http://schemas.microsoft.com/office/drawing/2014/main" id="{AB946B91-DE80-10E0-E064-0A2F49D2B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8429" y="4244697"/>
            <a:ext cx="244912" cy="244912"/>
          </a:xfrm>
          <a:prstGeom prst="rect">
            <a:avLst/>
          </a:prstGeom>
        </p:spPr>
      </p:pic>
      <p:pic>
        <p:nvPicPr>
          <p:cNvPr id="16" name="Image 2" descr="preencoded.png">
            <a:extLst>
              <a:ext uri="{FF2B5EF4-FFF2-40B4-BE49-F238E27FC236}">
                <a16:creationId xmlns:a16="http://schemas.microsoft.com/office/drawing/2014/main" id="{1BCFD429-C163-F523-4235-4B7519ADCE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4455" y="4244697"/>
            <a:ext cx="244912" cy="244912"/>
          </a:xfrm>
          <a:prstGeom prst="rect">
            <a:avLst/>
          </a:prstGeom>
        </p:spPr>
      </p:pic>
      <p:sp>
        <p:nvSpPr>
          <p:cNvPr id="19" name="Rechteck 18">
            <a:extLst>
              <a:ext uri="{FF2B5EF4-FFF2-40B4-BE49-F238E27FC236}">
                <a16:creationId xmlns:a16="http://schemas.microsoft.com/office/drawing/2014/main" id="{282C5AD2-A5F0-8212-BB1B-7E4A2B5EDAB9}"/>
              </a:ext>
            </a:extLst>
          </p:cNvPr>
          <p:cNvSpPr/>
          <p:nvPr/>
        </p:nvSpPr>
        <p:spPr>
          <a:xfrm>
            <a:off x="12857871" y="7751298"/>
            <a:ext cx="1631852" cy="3657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38334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2E63C-FF36-839F-93DC-E3AE53FA538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1D43D8C-0BCD-B52F-4761-16DED3CAFF4C}"/>
              </a:ext>
            </a:extLst>
          </p:cNvPr>
          <p:cNvSpPr/>
          <p:nvPr/>
        </p:nvSpPr>
        <p:spPr>
          <a:xfrm>
            <a:off x="982861" y="276145"/>
            <a:ext cx="9117806" cy="566976"/>
          </a:xfrm>
          <a:prstGeom prst="rect">
            <a:avLst/>
          </a:prstGeom>
          <a:noFill/>
          <a:ln/>
        </p:spPr>
        <p:txBody>
          <a:bodyPr wrap="none" lIns="0" tIns="0" rIns="0" bIns="0" rtlCol="0" anchor="t"/>
          <a:lstStyle/>
          <a:p>
            <a:pPr marL="0" indent="0" algn="l">
              <a:lnSpc>
                <a:spcPts val="4450"/>
              </a:lnSpc>
              <a:buNone/>
            </a:pPr>
            <a:r>
              <a:rPr lang="en-US" sz="3550" b="1" dirty="0">
                <a:solidFill>
                  <a:srgbClr val="000000"/>
                </a:solidFill>
                <a:latin typeface="Inter Bold" pitchFamily="34" charset="0"/>
                <a:ea typeface="Inter Bold" pitchFamily="34" charset="-122"/>
                <a:cs typeface="Inter Bold" pitchFamily="34" charset="-120"/>
              </a:rPr>
              <a:t>Was </a:t>
            </a:r>
            <a:r>
              <a:rPr lang="en-US" sz="3550" b="1" dirty="0" err="1">
                <a:solidFill>
                  <a:srgbClr val="000000"/>
                </a:solidFill>
                <a:latin typeface="Inter Bold" pitchFamily="34" charset="0"/>
                <a:ea typeface="Inter Bold" pitchFamily="34" charset="-122"/>
                <a:cs typeface="Inter Bold" pitchFamily="34" charset="-120"/>
              </a:rPr>
              <a:t>sind</a:t>
            </a:r>
            <a:r>
              <a:rPr lang="en-US" sz="3550" b="1" dirty="0">
                <a:solidFill>
                  <a:srgbClr val="000000"/>
                </a:solidFill>
                <a:latin typeface="Inter Bold" pitchFamily="34" charset="0"/>
                <a:ea typeface="Inter Bold" pitchFamily="34" charset="-122"/>
                <a:cs typeface="Inter Bold" pitchFamily="34" charset="-120"/>
              </a:rPr>
              <a:t> Terraform, Ansible und GitHub?</a:t>
            </a:r>
          </a:p>
          <a:p>
            <a:pPr marL="0" indent="0" algn="l">
              <a:lnSpc>
                <a:spcPts val="4450"/>
              </a:lnSpc>
              <a:buNone/>
            </a:pPr>
            <a:endParaRPr lang="en-US" sz="3550" b="1" dirty="0">
              <a:solidFill>
                <a:srgbClr val="000000"/>
              </a:solidFill>
              <a:latin typeface="Inter Bold" pitchFamily="34" charset="0"/>
              <a:ea typeface="Inter Bold" pitchFamily="34" charset="-122"/>
              <a:cs typeface="Inter Bold" pitchFamily="34" charset="-120"/>
            </a:endParaRPr>
          </a:p>
          <a:p>
            <a:pPr lvl="1"/>
            <a:endParaRPr lang="de-DE" dirty="0"/>
          </a:p>
          <a:p>
            <a:pPr algn="l">
              <a:lnSpc>
                <a:spcPts val="4450"/>
              </a:lnSpc>
            </a:pPr>
            <a:r>
              <a:rPr lang="en-US" sz="3550" b="1" dirty="0" err="1">
                <a:solidFill>
                  <a:srgbClr val="000000"/>
                </a:solidFill>
                <a:latin typeface="Arial" panose="020B0604020202020204" pitchFamily="34" charset="0"/>
                <a:ea typeface="Inter Bold" pitchFamily="34" charset="-122"/>
                <a:cs typeface="Arial" panose="020B0604020202020204" pitchFamily="34" charset="0"/>
              </a:rPr>
              <a:t>Asible</a:t>
            </a:r>
            <a:endParaRPr lang="en-US" sz="3550" b="1" dirty="0">
              <a:solidFill>
                <a:srgbClr val="000000"/>
              </a:solidFill>
              <a:latin typeface="Inter Bold" pitchFamily="34" charset="0"/>
              <a:ea typeface="Inter Bold" pitchFamily="34" charset="-122"/>
            </a:endParaRPr>
          </a:p>
          <a:p>
            <a:pPr marL="800100" lvl="1" indent="-342900">
              <a:lnSpc>
                <a:spcPct val="200000"/>
              </a:lnSpc>
              <a:buFont typeface="Arial" panose="020B0604020202020204" pitchFamily="34" charset="0"/>
              <a:buChar char="•"/>
            </a:pPr>
            <a:r>
              <a:rPr lang="de-DE" sz="2800" dirty="0" err="1">
                <a:latin typeface="Arial" panose="020B0604020202020204" pitchFamily="34" charset="0"/>
                <a:cs typeface="Arial" panose="020B0604020202020204" pitchFamily="34" charset="0"/>
              </a:rPr>
              <a:t>Configuration</a:t>
            </a:r>
            <a:r>
              <a:rPr lang="de-DE" sz="2800" dirty="0">
                <a:latin typeface="Arial" panose="020B0604020202020204" pitchFamily="34" charset="0"/>
                <a:cs typeface="Arial" panose="020B0604020202020204" pitchFamily="34" charset="0"/>
              </a:rPr>
              <a:t> Management und Automatisierung von Tasks.</a:t>
            </a:r>
          </a:p>
          <a:p>
            <a:pPr marL="800100" lvl="1" indent="-34290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Fokus auf Konfiguration bestehender Systeme (nicht Erstellung wie Terraform)</a:t>
            </a:r>
          </a:p>
          <a:p>
            <a:pPr marL="800100" lvl="1" indent="-34290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keine Software auf Zielsystemen nötig</a:t>
            </a:r>
          </a:p>
          <a:p>
            <a:pPr marL="800100" lvl="1" indent="-34290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Nutzt YAML-Playbooks für Automatisierung</a:t>
            </a:r>
          </a:p>
          <a:p>
            <a:pPr marL="800100" lvl="1" indent="-342900">
              <a:lnSpc>
                <a:spcPct val="200000"/>
              </a:lnSpc>
              <a:buFont typeface="Arial" panose="020B0604020202020204" pitchFamily="34" charset="0"/>
              <a:buChar char="•"/>
            </a:pPr>
            <a:r>
              <a:rPr lang="de-DE" sz="2800" dirty="0">
                <a:latin typeface="Arial" panose="020B0604020202020204" pitchFamily="34" charset="0"/>
                <a:cs typeface="Arial" panose="020B0604020202020204" pitchFamily="34" charset="0"/>
              </a:rPr>
              <a:t>Ideal für Software-Installation, OS-Konfiguration und Multi-Tier-</a:t>
            </a:r>
            <a:r>
              <a:rPr lang="de-DE" sz="2800" dirty="0" err="1">
                <a:latin typeface="Arial" panose="020B0604020202020204" pitchFamily="34" charset="0"/>
                <a:cs typeface="Arial" panose="020B0604020202020204" pitchFamily="34" charset="0"/>
              </a:rPr>
              <a:t>Deployments</a:t>
            </a:r>
            <a:endParaRPr lang="de-DE" sz="28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de-DE" sz="2000" dirty="0">
              <a:latin typeface="Arial" panose="020B0604020202020204" pitchFamily="34" charset="0"/>
              <a:cs typeface="Arial" panose="020B0604020202020204" pitchFamily="34" charset="0"/>
            </a:endParaRPr>
          </a:p>
          <a:p>
            <a:pPr marL="914400" lvl="1" indent="-457200">
              <a:lnSpc>
                <a:spcPts val="4450"/>
              </a:lnSpc>
              <a:buFont typeface="Arial" panose="020B0604020202020204" pitchFamily="34" charset="0"/>
              <a:buChar char="•"/>
            </a:pPr>
            <a:endParaRPr lang="en-US" sz="2000" b="1" dirty="0">
              <a:solidFill>
                <a:srgbClr val="000000"/>
              </a:solidFill>
              <a:latin typeface="Inter Bold" pitchFamily="34" charset="0"/>
              <a:ea typeface="Inter Bold" pitchFamily="34" charset="-122"/>
            </a:endParaRPr>
          </a:p>
          <a:p>
            <a:pPr marL="1200150" lvl="1" indent="-742950">
              <a:lnSpc>
                <a:spcPts val="4450"/>
              </a:lnSpc>
              <a:buFont typeface="Arial" panose="020B0604020202020204" pitchFamily="34" charset="0"/>
              <a:buChar char="•"/>
            </a:pPr>
            <a:endParaRPr lang="en-US" sz="3550" b="1" dirty="0">
              <a:solidFill>
                <a:srgbClr val="000000"/>
              </a:solidFill>
              <a:latin typeface="Inter Bold" pitchFamily="34" charset="0"/>
              <a:ea typeface="Inter Bold" pitchFamily="34" charset="-122"/>
            </a:endParaRPr>
          </a:p>
          <a:p>
            <a:pPr marL="742950" indent="-742950" algn="l">
              <a:lnSpc>
                <a:spcPts val="4450"/>
              </a:lnSpc>
              <a:buFont typeface="+mj-lt"/>
              <a:buAutoNum type="arabicPeriod"/>
            </a:pPr>
            <a:endParaRPr lang="en-US" sz="3550" b="1" dirty="0">
              <a:solidFill>
                <a:srgbClr val="000000"/>
              </a:solidFill>
              <a:latin typeface="Inter Bold" pitchFamily="34" charset="0"/>
              <a:ea typeface="Inter Bold" pitchFamily="34" charset="-122"/>
            </a:endParaRPr>
          </a:p>
          <a:p>
            <a:pPr marL="742950" indent="-742950" algn="l">
              <a:lnSpc>
                <a:spcPts val="4450"/>
              </a:lnSpc>
              <a:buFont typeface="+mj-lt"/>
              <a:buAutoNum type="arabicPeriod"/>
            </a:pPr>
            <a:endParaRPr lang="en-US" sz="3550" b="1" dirty="0">
              <a:solidFill>
                <a:srgbClr val="000000"/>
              </a:solidFill>
              <a:latin typeface="Inter Bold" pitchFamily="34" charset="0"/>
              <a:ea typeface="Inter Bold" pitchFamily="34" charset="-122"/>
            </a:endParaRPr>
          </a:p>
          <a:p>
            <a:pPr marL="0" indent="0" algn="l">
              <a:lnSpc>
                <a:spcPts val="4450"/>
              </a:lnSpc>
              <a:buNone/>
            </a:pPr>
            <a:endParaRPr lang="en-US" sz="2800" dirty="0"/>
          </a:p>
        </p:txBody>
      </p:sp>
      <p:sp>
        <p:nvSpPr>
          <p:cNvPr id="3" name="Text 1">
            <a:extLst>
              <a:ext uri="{FF2B5EF4-FFF2-40B4-BE49-F238E27FC236}">
                <a16:creationId xmlns:a16="http://schemas.microsoft.com/office/drawing/2014/main" id="{6EAED223-C6EE-A19B-E619-B64E08965CF6}"/>
              </a:ext>
            </a:extLst>
          </p:cNvPr>
          <p:cNvSpPr/>
          <p:nvPr/>
        </p:nvSpPr>
        <p:spPr>
          <a:xfrm>
            <a:off x="793789" y="3220283"/>
            <a:ext cx="13042821" cy="522446"/>
          </a:xfrm>
          <a:prstGeom prst="rect">
            <a:avLst/>
          </a:prstGeom>
          <a:noFill/>
          <a:ln/>
        </p:spPr>
        <p:txBody>
          <a:bodyPr wrap="square" lIns="0" tIns="0" rIns="0" bIns="0" rtlCol="0" anchor="t"/>
          <a:lstStyle/>
          <a:p>
            <a:pPr marL="0" indent="0" algn="l">
              <a:lnSpc>
                <a:spcPts val="2050"/>
              </a:lnSpc>
              <a:buNone/>
            </a:pPr>
            <a:endParaRPr lang="en-US" sz="1400" dirty="0"/>
          </a:p>
        </p:txBody>
      </p:sp>
      <p:pic>
        <p:nvPicPr>
          <p:cNvPr id="6" name="Image 0" descr="preencoded.png">
            <a:extLst>
              <a:ext uri="{FF2B5EF4-FFF2-40B4-BE49-F238E27FC236}">
                <a16:creationId xmlns:a16="http://schemas.microsoft.com/office/drawing/2014/main" id="{40306796-8818-6EDC-9F42-E5CB4B6134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2523" y="4244697"/>
            <a:ext cx="244912" cy="244912"/>
          </a:xfrm>
          <a:prstGeom prst="rect">
            <a:avLst/>
          </a:prstGeom>
        </p:spPr>
      </p:pic>
      <p:sp>
        <p:nvSpPr>
          <p:cNvPr id="8" name="Text 5">
            <a:extLst>
              <a:ext uri="{FF2B5EF4-FFF2-40B4-BE49-F238E27FC236}">
                <a16:creationId xmlns:a16="http://schemas.microsoft.com/office/drawing/2014/main" id="{D6F22C05-B36B-269C-D6F2-D5E008CE5420}"/>
              </a:ext>
            </a:extLst>
          </p:cNvPr>
          <p:cNvSpPr/>
          <p:nvPr/>
        </p:nvSpPr>
        <p:spPr>
          <a:xfrm>
            <a:off x="982861" y="5155049"/>
            <a:ext cx="3872627" cy="522446"/>
          </a:xfrm>
          <a:prstGeom prst="rect">
            <a:avLst/>
          </a:prstGeom>
          <a:noFill/>
          <a:ln/>
        </p:spPr>
        <p:txBody>
          <a:bodyPr wrap="square" lIns="0" tIns="0" rIns="0" bIns="0" rtlCol="0" anchor="t"/>
          <a:lstStyle/>
          <a:p>
            <a:pPr marL="0" indent="0" algn="l">
              <a:lnSpc>
                <a:spcPts val="2050"/>
              </a:lnSpc>
              <a:buNone/>
            </a:pPr>
            <a:endParaRPr lang="en-US" sz="1400" dirty="0"/>
          </a:p>
        </p:txBody>
      </p:sp>
      <p:pic>
        <p:nvPicPr>
          <p:cNvPr id="11" name="Image 1" descr="preencoded.png">
            <a:extLst>
              <a:ext uri="{FF2B5EF4-FFF2-40B4-BE49-F238E27FC236}">
                <a16:creationId xmlns:a16="http://schemas.microsoft.com/office/drawing/2014/main" id="{02926E4E-026D-DA51-D1F5-0A9497C0D4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8429" y="4244697"/>
            <a:ext cx="244912" cy="244912"/>
          </a:xfrm>
          <a:prstGeom prst="rect">
            <a:avLst/>
          </a:prstGeom>
        </p:spPr>
      </p:pic>
      <p:pic>
        <p:nvPicPr>
          <p:cNvPr id="16" name="Image 2" descr="preencoded.png">
            <a:extLst>
              <a:ext uri="{FF2B5EF4-FFF2-40B4-BE49-F238E27FC236}">
                <a16:creationId xmlns:a16="http://schemas.microsoft.com/office/drawing/2014/main" id="{133FE57A-80B2-23B9-A817-86A8608E34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24455" y="4244697"/>
            <a:ext cx="244912" cy="244912"/>
          </a:xfrm>
          <a:prstGeom prst="rect">
            <a:avLst/>
          </a:prstGeom>
        </p:spPr>
      </p:pic>
      <p:sp>
        <p:nvSpPr>
          <p:cNvPr id="19" name="Rechteck 18">
            <a:extLst>
              <a:ext uri="{FF2B5EF4-FFF2-40B4-BE49-F238E27FC236}">
                <a16:creationId xmlns:a16="http://schemas.microsoft.com/office/drawing/2014/main" id="{84D0B7BB-EBA8-8435-1976-07EC3641F078}"/>
              </a:ext>
            </a:extLst>
          </p:cNvPr>
          <p:cNvSpPr/>
          <p:nvPr/>
        </p:nvSpPr>
        <p:spPr>
          <a:xfrm>
            <a:off x="12857871" y="7751298"/>
            <a:ext cx="1631852" cy="3657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34316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1340</Words>
  <Application>Microsoft Office PowerPoint</Application>
  <PresentationFormat>Benutzerdefiniert</PresentationFormat>
  <Paragraphs>131</Paragraphs>
  <Slides>13</Slides>
  <Notes>13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Inter</vt:lpstr>
      <vt:lpstr>Inter Bold</vt:lpstr>
      <vt:lpstr>Arial</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Baruch Moyo</dc:creator>
  <cp:lastModifiedBy>Baruch Moyo</cp:lastModifiedBy>
  <cp:revision>4</cp:revision>
  <dcterms:created xsi:type="dcterms:W3CDTF">2026-01-20T00:29:46Z</dcterms:created>
  <dcterms:modified xsi:type="dcterms:W3CDTF">2026-01-20T13:23:44Z</dcterms:modified>
</cp:coreProperties>
</file>